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76" r:id="rId9"/>
    <p:sldId id="263" r:id="rId10"/>
    <p:sldId id="277" r:id="rId11"/>
    <p:sldId id="278" r:id="rId12"/>
    <p:sldId id="279"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18138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233571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28835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8554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48480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1231626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1346110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254886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129226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9B142-65FB-4322-91DD-AA2C47AF7F87}" type="datetimeFigureOut">
              <a:rPr lang="tr-TR" smtClean="0"/>
              <a:t>3.11.2020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2825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F9B142-65FB-4322-91DD-AA2C47AF7F87}" type="datetimeFigureOut">
              <a:rPr lang="tr-TR" smtClean="0"/>
              <a:t>3.11.2020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408501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F9B142-65FB-4322-91DD-AA2C47AF7F87}" type="datetimeFigureOut">
              <a:rPr lang="tr-TR" smtClean="0"/>
              <a:t>3.11.2020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118665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F9B142-65FB-4322-91DD-AA2C47AF7F87}" type="datetimeFigureOut">
              <a:rPr lang="tr-TR" smtClean="0"/>
              <a:t>3.11.2020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279049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9B142-65FB-4322-91DD-AA2C47AF7F87}" type="datetimeFigureOut">
              <a:rPr lang="tr-TR" smtClean="0"/>
              <a:t>3.11.2020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483171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F9B142-65FB-4322-91DD-AA2C47AF7F87}" type="datetimeFigureOut">
              <a:rPr lang="tr-TR" smtClean="0"/>
              <a:t>3.11.2020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905375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9B142-65FB-4322-91DD-AA2C47AF7F87}" type="datetimeFigureOut">
              <a:rPr lang="tr-TR" smtClean="0"/>
              <a:t>3.11.2020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7F85D1F-44C8-40AD-BAEC-561051C5095B}" type="slidenum">
              <a:rPr lang="tr-TR" smtClean="0"/>
              <a:t>‹#›</a:t>
            </a:fld>
            <a:endParaRPr lang="tr-TR"/>
          </a:p>
        </p:txBody>
      </p:sp>
    </p:spTree>
    <p:extLst>
      <p:ext uri="{BB962C8B-B14F-4D97-AF65-F5344CB8AC3E}">
        <p14:creationId xmlns:p14="http://schemas.microsoft.com/office/powerpoint/2010/main" val="400171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F9B142-65FB-4322-91DD-AA2C47AF7F87}" type="datetimeFigureOut">
              <a:rPr lang="tr-TR" smtClean="0"/>
              <a:t>3.11.2020</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F85D1F-44C8-40AD-BAEC-561051C5095B}" type="slidenum">
              <a:rPr lang="tr-TR" smtClean="0"/>
              <a:t>‹#›</a:t>
            </a:fld>
            <a:endParaRPr lang="tr-TR"/>
          </a:p>
        </p:txBody>
      </p:sp>
    </p:spTree>
    <p:extLst>
      <p:ext uri="{BB962C8B-B14F-4D97-AF65-F5344CB8AC3E}">
        <p14:creationId xmlns:p14="http://schemas.microsoft.com/office/powerpoint/2010/main" val="2881347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opencv.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evren-%C3%A7etinkaya-ba1b00175/"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B10D1-974F-456B-A958-3AA5577A2335}"/>
              </a:ext>
            </a:extLst>
          </p:cNvPr>
          <p:cNvSpPr>
            <a:spLocks noGrp="1"/>
          </p:cNvSpPr>
          <p:nvPr>
            <p:ph type="ctrTitle"/>
          </p:nvPr>
        </p:nvSpPr>
        <p:spPr/>
        <p:txBody>
          <a:bodyPr/>
          <a:lstStyle/>
          <a:p>
            <a:pPr algn="ctr"/>
            <a:r>
              <a:rPr lang="tr-TR" dirty="0"/>
              <a:t>PYTHON OPENCV İLE GÖRÜNTÜ İŞLEME</a:t>
            </a:r>
          </a:p>
        </p:txBody>
      </p:sp>
      <p:sp>
        <p:nvSpPr>
          <p:cNvPr id="3" name="Subtitle 2">
            <a:extLst>
              <a:ext uri="{FF2B5EF4-FFF2-40B4-BE49-F238E27FC236}">
                <a16:creationId xmlns:a16="http://schemas.microsoft.com/office/drawing/2014/main" id="{BF9EE00E-E25C-4292-932D-86122DA909EB}"/>
              </a:ext>
            </a:extLst>
          </p:cNvPr>
          <p:cNvSpPr>
            <a:spLocks noGrp="1"/>
          </p:cNvSpPr>
          <p:nvPr>
            <p:ph type="subTitle" idx="1"/>
          </p:nvPr>
        </p:nvSpPr>
        <p:spPr/>
        <p:txBody>
          <a:bodyPr/>
          <a:lstStyle/>
          <a:p>
            <a:pPr algn="ctr"/>
            <a:r>
              <a:rPr lang="tr-TR" dirty="0"/>
              <a:t>WEEK 1</a:t>
            </a:r>
          </a:p>
        </p:txBody>
      </p:sp>
    </p:spTree>
    <p:extLst>
      <p:ext uri="{BB962C8B-B14F-4D97-AF65-F5344CB8AC3E}">
        <p14:creationId xmlns:p14="http://schemas.microsoft.com/office/powerpoint/2010/main" val="621521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9A15-4D36-45CF-9024-0E3968E7D9DB}"/>
              </a:ext>
            </a:extLst>
          </p:cNvPr>
          <p:cNvSpPr>
            <a:spLocks noGrp="1"/>
          </p:cNvSpPr>
          <p:nvPr>
            <p:ph type="title"/>
          </p:nvPr>
        </p:nvSpPr>
        <p:spPr>
          <a:xfrm>
            <a:off x="584341" y="171061"/>
            <a:ext cx="8596668" cy="1320800"/>
          </a:xfrm>
        </p:spPr>
        <p:txBody>
          <a:bodyPr/>
          <a:lstStyle/>
          <a:p>
            <a:r>
              <a:rPr lang="tr-TR" dirty="0"/>
              <a:t>Düşük Seviye (Low Level) Image Processing</a:t>
            </a:r>
          </a:p>
        </p:txBody>
      </p:sp>
      <p:sp>
        <p:nvSpPr>
          <p:cNvPr id="4" name="TextBox 3">
            <a:extLst>
              <a:ext uri="{FF2B5EF4-FFF2-40B4-BE49-F238E27FC236}">
                <a16:creationId xmlns:a16="http://schemas.microsoft.com/office/drawing/2014/main" id="{9AFAC397-AA52-4235-876F-1434158003F2}"/>
              </a:ext>
            </a:extLst>
          </p:cNvPr>
          <p:cNvSpPr txBox="1"/>
          <p:nvPr/>
        </p:nvSpPr>
        <p:spPr>
          <a:xfrm>
            <a:off x="584341" y="1491861"/>
            <a:ext cx="8410682" cy="3139321"/>
          </a:xfrm>
          <a:prstGeom prst="rect">
            <a:avLst/>
          </a:prstGeom>
          <a:noFill/>
        </p:spPr>
        <p:txBody>
          <a:bodyPr wrap="square" rtlCol="0">
            <a:spAutoFit/>
          </a:bodyPr>
          <a:lstStyle/>
          <a:p>
            <a:r>
              <a:rPr lang="tr-TR" dirty="0"/>
              <a:t>Low level görüntü işlemede, genel olarak ilkel operasyonlar yapılır:</a:t>
            </a:r>
          </a:p>
          <a:p>
            <a:endParaRPr lang="tr-TR" dirty="0"/>
          </a:p>
          <a:p>
            <a:pPr marL="285750" indent="-285750">
              <a:buFont typeface="Arial" panose="020B0604020202020204" pitchFamily="34" charset="0"/>
              <a:buChar char="•"/>
            </a:pPr>
            <a:r>
              <a:rPr lang="tr-TR" dirty="0"/>
              <a:t>Resim restorasyonu</a:t>
            </a:r>
          </a:p>
          <a:p>
            <a:pPr marL="285750" indent="-285750">
              <a:buFont typeface="Arial" panose="020B0604020202020204" pitchFamily="34" charset="0"/>
              <a:buChar char="•"/>
            </a:pPr>
            <a:r>
              <a:rPr lang="tr-TR" dirty="0"/>
              <a:t>Resim sıkıştırma</a:t>
            </a:r>
          </a:p>
          <a:p>
            <a:pPr marL="285750" indent="-285750">
              <a:buFont typeface="Arial" panose="020B0604020202020204" pitchFamily="34" charset="0"/>
              <a:buChar char="•"/>
            </a:pPr>
            <a:r>
              <a:rPr lang="tr-TR" dirty="0"/>
              <a:t>Resim keskinleştirme (Image Sharpening)</a:t>
            </a:r>
          </a:p>
          <a:p>
            <a:pPr marL="285750" indent="-285750">
              <a:buFont typeface="Arial" panose="020B0604020202020204" pitchFamily="34" charset="0"/>
              <a:buChar char="•"/>
            </a:pPr>
            <a:r>
              <a:rPr lang="tr-TR" dirty="0"/>
              <a:t>Gürültüyü azaltmak için resim üzerinde ön işlemeler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Wingdings" panose="05000000000000000000" pitchFamily="2" charset="2"/>
              <a:buChar char="ü"/>
            </a:pPr>
            <a:r>
              <a:rPr lang="tr-TR" dirty="0"/>
              <a:t>Low level görüntü işlemenin en karakteristik</a:t>
            </a:r>
          </a:p>
          <a:p>
            <a:r>
              <a:rPr lang="tr-TR" dirty="0"/>
              <a:t> özelliği </a:t>
            </a:r>
            <a:r>
              <a:rPr lang="tr-TR" b="1" dirty="0"/>
              <a:t>input</a:t>
            </a:r>
            <a:r>
              <a:rPr lang="tr-TR" dirty="0"/>
              <a:t> ve </a:t>
            </a:r>
            <a:r>
              <a:rPr lang="tr-TR" b="1" dirty="0"/>
              <a:t>output</a:t>
            </a:r>
            <a:r>
              <a:rPr lang="tr-TR" dirty="0"/>
              <a:t> un </a:t>
            </a:r>
            <a:r>
              <a:rPr lang="tr-TR" b="1" dirty="0"/>
              <a:t>resim (image) </a:t>
            </a:r>
            <a:r>
              <a:rPr lang="tr-TR" dirty="0"/>
              <a:t>olmasıdır</a:t>
            </a:r>
          </a:p>
          <a:p>
            <a:pPr marL="285750" indent="-285750">
              <a:buFont typeface="Arial" panose="020B0604020202020204" pitchFamily="34" charset="0"/>
              <a:buChar char="•"/>
            </a:pPr>
            <a:endParaRPr lang="tr-TR" dirty="0"/>
          </a:p>
        </p:txBody>
      </p:sp>
      <p:pic>
        <p:nvPicPr>
          <p:cNvPr id="5" name="Picture 4">
            <a:extLst>
              <a:ext uri="{FF2B5EF4-FFF2-40B4-BE49-F238E27FC236}">
                <a16:creationId xmlns:a16="http://schemas.microsoft.com/office/drawing/2014/main" id="{DE1CBCD2-E75A-4D89-82F6-AB1441C21381}"/>
              </a:ext>
            </a:extLst>
          </p:cNvPr>
          <p:cNvPicPr>
            <a:picLocks noChangeAspect="1"/>
          </p:cNvPicPr>
          <p:nvPr/>
        </p:nvPicPr>
        <p:blipFill>
          <a:blip r:embed="rId2"/>
          <a:stretch>
            <a:fillRect/>
          </a:stretch>
        </p:blipFill>
        <p:spPr>
          <a:xfrm>
            <a:off x="6967710" y="2657864"/>
            <a:ext cx="4762500" cy="3571875"/>
          </a:xfrm>
          <a:prstGeom prst="rect">
            <a:avLst/>
          </a:prstGeom>
        </p:spPr>
      </p:pic>
      <p:sp>
        <p:nvSpPr>
          <p:cNvPr id="6" name="TextBox 5">
            <a:extLst>
              <a:ext uri="{FF2B5EF4-FFF2-40B4-BE49-F238E27FC236}">
                <a16:creationId xmlns:a16="http://schemas.microsoft.com/office/drawing/2014/main" id="{9B53EF34-2D76-4A1A-AA9A-10A665EAA1B7}"/>
              </a:ext>
            </a:extLst>
          </p:cNvPr>
          <p:cNvSpPr txBox="1"/>
          <p:nvPr/>
        </p:nvSpPr>
        <p:spPr>
          <a:xfrm>
            <a:off x="7389845" y="6409940"/>
            <a:ext cx="6307493" cy="276999"/>
          </a:xfrm>
          <a:prstGeom prst="rect">
            <a:avLst/>
          </a:prstGeom>
          <a:noFill/>
        </p:spPr>
        <p:txBody>
          <a:bodyPr wrap="square" rtlCol="0">
            <a:spAutoFit/>
          </a:bodyPr>
          <a:lstStyle/>
          <a:p>
            <a:r>
              <a:rPr lang="tr-TR" sz="1200" dirty="0">
                <a:solidFill>
                  <a:schemeClr val="accent5"/>
                </a:solidFill>
              </a:rPr>
              <a:t>Image is taken by </a:t>
            </a:r>
            <a:r>
              <a:rPr lang="tr-TR" sz="1200" b="1" u="sng" dirty="0">
                <a:solidFill>
                  <a:schemeClr val="accent5"/>
                </a:solidFill>
              </a:rPr>
              <a:t>www.digital-photography-school.com</a:t>
            </a:r>
          </a:p>
        </p:txBody>
      </p:sp>
    </p:spTree>
    <p:extLst>
      <p:ext uri="{BB962C8B-B14F-4D97-AF65-F5344CB8AC3E}">
        <p14:creationId xmlns:p14="http://schemas.microsoft.com/office/powerpoint/2010/main" val="559992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6FA1-EE27-4117-AAFE-B821150F5E6D}"/>
              </a:ext>
            </a:extLst>
          </p:cNvPr>
          <p:cNvSpPr>
            <a:spLocks noGrp="1"/>
          </p:cNvSpPr>
          <p:nvPr>
            <p:ph type="title"/>
          </p:nvPr>
        </p:nvSpPr>
        <p:spPr/>
        <p:txBody>
          <a:bodyPr/>
          <a:lstStyle/>
          <a:p>
            <a:r>
              <a:rPr lang="tr-TR" dirty="0"/>
              <a:t>Orta Seviye (Mid-level) Image Processing</a:t>
            </a:r>
          </a:p>
        </p:txBody>
      </p:sp>
      <p:sp>
        <p:nvSpPr>
          <p:cNvPr id="5" name="TextBox 4">
            <a:extLst>
              <a:ext uri="{FF2B5EF4-FFF2-40B4-BE49-F238E27FC236}">
                <a16:creationId xmlns:a16="http://schemas.microsoft.com/office/drawing/2014/main" id="{97734D95-1D3A-4FF0-AF51-58D3ECF2D102}"/>
              </a:ext>
            </a:extLst>
          </p:cNvPr>
          <p:cNvSpPr txBox="1"/>
          <p:nvPr/>
        </p:nvSpPr>
        <p:spPr>
          <a:xfrm>
            <a:off x="677334" y="1720840"/>
            <a:ext cx="8410682" cy="3693319"/>
          </a:xfrm>
          <a:prstGeom prst="rect">
            <a:avLst/>
          </a:prstGeom>
          <a:noFill/>
        </p:spPr>
        <p:txBody>
          <a:bodyPr wrap="square" rtlCol="0">
            <a:spAutoFit/>
          </a:bodyPr>
          <a:lstStyle/>
          <a:p>
            <a:r>
              <a:rPr lang="tr-TR" dirty="0"/>
              <a:t>Mid-level görüntü işlemede artık resim üzerinde analizlere geçilmeye başlanır:</a:t>
            </a:r>
          </a:p>
          <a:p>
            <a:endParaRPr lang="tr-TR" dirty="0"/>
          </a:p>
          <a:p>
            <a:pPr marL="285750" indent="-285750">
              <a:buFont typeface="Arial" panose="020B0604020202020204" pitchFamily="34" charset="0"/>
              <a:buChar char="•"/>
            </a:pPr>
            <a:r>
              <a:rPr lang="tr-TR" dirty="0"/>
              <a:t>Object Recognition (Classification)</a:t>
            </a:r>
          </a:p>
          <a:p>
            <a:pPr marL="285750" indent="-285750">
              <a:buFont typeface="Arial" panose="020B0604020202020204" pitchFamily="34" charset="0"/>
              <a:buChar char="•"/>
            </a:pPr>
            <a:r>
              <a:rPr lang="tr-TR" dirty="0"/>
              <a:t>Objelerin tanınması, onları bilgisayarlarda işlemeyi daha uygun hale getiriyor.</a:t>
            </a:r>
          </a:p>
          <a:p>
            <a:pPr marL="285750" indent="-285750">
              <a:buFont typeface="Arial" panose="020B0604020202020204" pitchFamily="34" charset="0"/>
              <a:buChar char="•"/>
            </a:pPr>
            <a:r>
              <a:rPr lang="tr-TR" dirty="0"/>
              <a:t>Image Segmentation (Resimi belirli bölgelere veya objelere bölme işlemi)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Wingdings" panose="05000000000000000000" pitchFamily="2" charset="2"/>
              <a:buChar char="ü"/>
            </a:pPr>
            <a:r>
              <a:rPr lang="tr-TR" dirty="0"/>
              <a:t>Orta seviye görüntü işlemede input genel </a:t>
            </a:r>
          </a:p>
          <a:p>
            <a:r>
              <a:rPr lang="tr-TR" dirty="0"/>
              <a:t>olarak resimlerdir (image). Ancak outputlar, </a:t>
            </a:r>
          </a:p>
          <a:p>
            <a:r>
              <a:rPr lang="tr-TR" dirty="0"/>
              <a:t>resimlerden çıkarılan özelliklerdir. (Şekiller, </a:t>
            </a:r>
          </a:p>
          <a:p>
            <a:r>
              <a:rPr lang="tr-TR" dirty="0"/>
              <a:t>köşeler, nesne isimleri vs.)</a:t>
            </a:r>
          </a:p>
          <a:p>
            <a:pPr marL="285750" indent="-285750">
              <a:buFont typeface="Arial" panose="020B0604020202020204" pitchFamily="34" charset="0"/>
              <a:buChar char="•"/>
            </a:pPr>
            <a:endParaRPr lang="tr-TR" dirty="0"/>
          </a:p>
        </p:txBody>
      </p:sp>
      <p:pic>
        <p:nvPicPr>
          <p:cNvPr id="1026" name="Picture 2" descr="Facebook PointRend: Rendering Image Segmentation | Synced">
            <a:extLst>
              <a:ext uri="{FF2B5EF4-FFF2-40B4-BE49-F238E27FC236}">
                <a16:creationId xmlns:a16="http://schemas.microsoft.com/office/drawing/2014/main" id="{E4BFF0D4-1C6F-4835-A596-94523DFF5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415" y="3486761"/>
            <a:ext cx="5658153" cy="3038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08D5C8-A747-4187-AD4D-E479BACA4785}"/>
              </a:ext>
            </a:extLst>
          </p:cNvPr>
          <p:cNvSpPr txBox="1"/>
          <p:nvPr/>
        </p:nvSpPr>
        <p:spPr>
          <a:xfrm>
            <a:off x="7156580" y="6525399"/>
            <a:ext cx="6307493" cy="276999"/>
          </a:xfrm>
          <a:prstGeom prst="rect">
            <a:avLst/>
          </a:prstGeom>
          <a:noFill/>
        </p:spPr>
        <p:txBody>
          <a:bodyPr wrap="square" rtlCol="0">
            <a:spAutoFit/>
          </a:bodyPr>
          <a:lstStyle/>
          <a:p>
            <a:r>
              <a:rPr lang="tr-TR" sz="1200" dirty="0">
                <a:solidFill>
                  <a:schemeClr val="accent5"/>
                </a:solidFill>
              </a:rPr>
              <a:t>Image is taken by </a:t>
            </a:r>
            <a:r>
              <a:rPr lang="tr-TR" sz="1200" b="1" u="sng" dirty="0">
                <a:solidFill>
                  <a:schemeClr val="accent5"/>
                </a:solidFill>
              </a:rPr>
              <a:t>www.syncedreview.com</a:t>
            </a:r>
          </a:p>
        </p:txBody>
      </p:sp>
    </p:spTree>
    <p:extLst>
      <p:ext uri="{BB962C8B-B14F-4D97-AF65-F5344CB8AC3E}">
        <p14:creationId xmlns:p14="http://schemas.microsoft.com/office/powerpoint/2010/main" val="2671198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EA52-7707-4FF0-8F29-347D0DF5CD7B}"/>
              </a:ext>
            </a:extLst>
          </p:cNvPr>
          <p:cNvSpPr>
            <a:spLocks noGrp="1"/>
          </p:cNvSpPr>
          <p:nvPr>
            <p:ph type="title"/>
          </p:nvPr>
        </p:nvSpPr>
        <p:spPr/>
        <p:txBody>
          <a:bodyPr/>
          <a:lstStyle/>
          <a:p>
            <a:r>
              <a:rPr lang="tr-TR" dirty="0"/>
              <a:t>İleri Seviye (High-Level) Image Processing</a:t>
            </a:r>
          </a:p>
        </p:txBody>
      </p:sp>
      <p:sp>
        <p:nvSpPr>
          <p:cNvPr id="5" name="TextBox 4">
            <a:extLst>
              <a:ext uri="{FF2B5EF4-FFF2-40B4-BE49-F238E27FC236}">
                <a16:creationId xmlns:a16="http://schemas.microsoft.com/office/drawing/2014/main" id="{5A4A9CE9-D237-4CCB-99E1-E0C08244A67B}"/>
              </a:ext>
            </a:extLst>
          </p:cNvPr>
          <p:cNvSpPr txBox="1"/>
          <p:nvPr/>
        </p:nvSpPr>
        <p:spPr>
          <a:xfrm>
            <a:off x="677334" y="1930400"/>
            <a:ext cx="8410682" cy="2031325"/>
          </a:xfrm>
          <a:prstGeom prst="rect">
            <a:avLst/>
          </a:prstGeom>
          <a:noFill/>
        </p:spPr>
        <p:txBody>
          <a:bodyPr wrap="square" rtlCol="0">
            <a:spAutoFit/>
          </a:bodyPr>
          <a:lstStyle/>
          <a:p>
            <a:pPr marL="285750" indent="-285750">
              <a:buFont typeface="Arial" panose="020B0604020202020204" pitchFamily="34" charset="0"/>
              <a:buChar char="•"/>
            </a:pPr>
            <a:r>
              <a:rPr lang="tr-TR" dirty="0"/>
              <a:t>İleri seviye görüntü işlemede de resim analizindeki (Image Analysis) gibi, tespit edilen objelerden anlam çıkarmak ve bunlara bilişsel fonksiyonlar yüklemek.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Ortamı anlama (Scene Understanding)</a:t>
            </a:r>
          </a:p>
          <a:p>
            <a:pPr marL="285750" indent="-285750">
              <a:buFont typeface="Arial" panose="020B0604020202020204" pitchFamily="34" charset="0"/>
              <a:buChar char="•"/>
            </a:pPr>
            <a:r>
              <a:rPr lang="tr-TR" dirty="0"/>
              <a:t>Otonom sürüş (Autonomous Navigation)</a:t>
            </a:r>
          </a:p>
          <a:p>
            <a:pPr marL="285750" indent="-285750">
              <a:buFont typeface="Arial" panose="020B0604020202020204" pitchFamily="34" charset="0"/>
              <a:buChar char="•"/>
            </a:pPr>
            <a:r>
              <a:rPr lang="tr-TR" dirty="0"/>
              <a:t>Resim yorumlama - betimleme </a:t>
            </a:r>
          </a:p>
        </p:txBody>
      </p:sp>
      <p:pic>
        <p:nvPicPr>
          <p:cNvPr id="6" name="Picture 5">
            <a:extLst>
              <a:ext uri="{FF2B5EF4-FFF2-40B4-BE49-F238E27FC236}">
                <a16:creationId xmlns:a16="http://schemas.microsoft.com/office/drawing/2014/main" id="{89043884-FC42-42B1-A50C-666A87053670}"/>
              </a:ext>
            </a:extLst>
          </p:cNvPr>
          <p:cNvPicPr>
            <a:picLocks noChangeAspect="1"/>
          </p:cNvPicPr>
          <p:nvPr/>
        </p:nvPicPr>
        <p:blipFill>
          <a:blip r:embed="rId2"/>
          <a:stretch>
            <a:fillRect/>
          </a:stretch>
        </p:blipFill>
        <p:spPr>
          <a:xfrm>
            <a:off x="5502158" y="2824764"/>
            <a:ext cx="6255104" cy="3522209"/>
          </a:xfrm>
          <a:prstGeom prst="rect">
            <a:avLst/>
          </a:prstGeom>
        </p:spPr>
      </p:pic>
      <p:sp>
        <p:nvSpPr>
          <p:cNvPr id="8" name="TextBox 7">
            <a:extLst>
              <a:ext uri="{FF2B5EF4-FFF2-40B4-BE49-F238E27FC236}">
                <a16:creationId xmlns:a16="http://schemas.microsoft.com/office/drawing/2014/main" id="{06B82C98-9A73-49F8-B4E3-7554363CBD8B}"/>
              </a:ext>
            </a:extLst>
          </p:cNvPr>
          <p:cNvSpPr txBox="1"/>
          <p:nvPr/>
        </p:nvSpPr>
        <p:spPr>
          <a:xfrm>
            <a:off x="7371184" y="6385694"/>
            <a:ext cx="6102220" cy="276999"/>
          </a:xfrm>
          <a:prstGeom prst="rect">
            <a:avLst/>
          </a:prstGeom>
          <a:noFill/>
        </p:spPr>
        <p:txBody>
          <a:bodyPr wrap="square">
            <a:spAutoFit/>
          </a:bodyPr>
          <a:lstStyle/>
          <a:p>
            <a:r>
              <a:rPr lang="tr-TR" sz="1200" dirty="0">
                <a:solidFill>
                  <a:schemeClr val="accent5"/>
                </a:solidFill>
              </a:rPr>
              <a:t>Image is taken by </a:t>
            </a:r>
            <a:r>
              <a:rPr lang="tr-TR" sz="1200" b="1" u="sng" dirty="0">
                <a:solidFill>
                  <a:schemeClr val="accent5"/>
                </a:solidFill>
              </a:rPr>
              <a:t>www.medium.com</a:t>
            </a:r>
          </a:p>
        </p:txBody>
      </p:sp>
    </p:spTree>
    <p:extLst>
      <p:ext uri="{BB962C8B-B14F-4D97-AF65-F5344CB8AC3E}">
        <p14:creationId xmlns:p14="http://schemas.microsoft.com/office/powerpoint/2010/main" val="1123613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AFA5-36D6-4A87-BC2D-A7EE4D297C51}"/>
              </a:ext>
            </a:extLst>
          </p:cNvPr>
          <p:cNvSpPr>
            <a:spLocks noGrp="1"/>
          </p:cNvSpPr>
          <p:nvPr>
            <p:ph type="title"/>
          </p:nvPr>
        </p:nvSpPr>
        <p:spPr/>
        <p:txBody>
          <a:bodyPr/>
          <a:lstStyle/>
          <a:p>
            <a:r>
              <a:rPr lang="tr-TR" dirty="0"/>
              <a:t>Nerelerde Kullanılır ?</a:t>
            </a:r>
            <a:br>
              <a:rPr lang="tr-TR" dirty="0"/>
            </a:br>
            <a:endParaRPr lang="tr-TR" dirty="0"/>
          </a:p>
        </p:txBody>
      </p:sp>
      <p:sp>
        <p:nvSpPr>
          <p:cNvPr id="4" name="TextBox 3">
            <a:extLst>
              <a:ext uri="{FF2B5EF4-FFF2-40B4-BE49-F238E27FC236}">
                <a16:creationId xmlns:a16="http://schemas.microsoft.com/office/drawing/2014/main" id="{F8AEA2AB-E5F8-4E41-81C8-1C8DA11D13EA}"/>
              </a:ext>
            </a:extLst>
          </p:cNvPr>
          <p:cNvSpPr txBox="1"/>
          <p:nvPr/>
        </p:nvSpPr>
        <p:spPr>
          <a:xfrm>
            <a:off x="765110" y="1343608"/>
            <a:ext cx="8508892" cy="373225"/>
          </a:xfrm>
          <a:prstGeom prst="rect">
            <a:avLst/>
          </a:prstGeom>
          <a:noFill/>
        </p:spPr>
        <p:txBody>
          <a:bodyPr wrap="square" rtlCol="0">
            <a:spAutoFit/>
          </a:bodyPr>
          <a:lstStyle/>
          <a:p>
            <a:r>
              <a:rPr lang="tr-TR" b="1" dirty="0">
                <a:latin typeface="Oxygen"/>
              </a:rPr>
              <a:t>Görüntü işlemenin kullanıldığı çok fazla alan bulunmaktadır:</a:t>
            </a:r>
          </a:p>
        </p:txBody>
      </p:sp>
      <p:sp>
        <p:nvSpPr>
          <p:cNvPr id="5" name="TextBox 4">
            <a:extLst>
              <a:ext uri="{FF2B5EF4-FFF2-40B4-BE49-F238E27FC236}">
                <a16:creationId xmlns:a16="http://schemas.microsoft.com/office/drawing/2014/main" id="{3AF07F40-9986-4864-BEC1-D91BEF8FAD1E}"/>
              </a:ext>
            </a:extLst>
          </p:cNvPr>
          <p:cNvSpPr txBox="1"/>
          <p:nvPr/>
        </p:nvSpPr>
        <p:spPr>
          <a:xfrm>
            <a:off x="765110" y="1930400"/>
            <a:ext cx="9041363" cy="2308324"/>
          </a:xfrm>
          <a:prstGeom prst="rect">
            <a:avLst/>
          </a:prstGeom>
          <a:noFill/>
        </p:spPr>
        <p:txBody>
          <a:bodyPr wrap="square" rtlCol="0">
            <a:spAutoFit/>
          </a:bodyPr>
          <a:lstStyle/>
          <a:p>
            <a:pPr marL="285750" indent="-285750">
              <a:buFont typeface="Arial" panose="020B0604020202020204" pitchFamily="34" charset="0"/>
              <a:buChar char="•"/>
            </a:pPr>
            <a:r>
              <a:rPr lang="tr-TR" i="0" dirty="0">
                <a:effectLst/>
                <a:latin typeface="Oxygen"/>
              </a:rPr>
              <a:t>Görüntü İyileştirme</a:t>
            </a:r>
          </a:p>
          <a:p>
            <a:pPr marL="285750" indent="-285750">
              <a:buFont typeface="Arial" panose="020B0604020202020204" pitchFamily="34" charset="0"/>
              <a:buChar char="•"/>
            </a:pPr>
            <a:r>
              <a:rPr lang="tr-TR" i="0" dirty="0">
                <a:effectLst/>
                <a:latin typeface="Oxygen"/>
              </a:rPr>
              <a:t>Sağlık Sektörü</a:t>
            </a:r>
          </a:p>
          <a:p>
            <a:pPr marL="285750" indent="-285750">
              <a:buFont typeface="Arial" panose="020B0604020202020204" pitchFamily="34" charset="0"/>
              <a:buChar char="•"/>
            </a:pPr>
            <a:r>
              <a:rPr lang="tr-TR" b="0" i="0" dirty="0">
                <a:effectLst/>
                <a:latin typeface="Oxygen"/>
              </a:rPr>
              <a:t>Uydu görüntüleri üzerinden nüfus yoğunluğu, çevre kirliliği gibi çevresel durumların tespiti</a:t>
            </a:r>
          </a:p>
          <a:p>
            <a:pPr marL="285750" indent="-285750">
              <a:buFont typeface="Arial" panose="020B0604020202020204" pitchFamily="34" charset="0"/>
              <a:buChar char="•"/>
            </a:pPr>
            <a:r>
              <a:rPr lang="tr-TR" b="0" i="0" dirty="0">
                <a:effectLst/>
                <a:latin typeface="Oxygen"/>
              </a:rPr>
              <a:t>Hava Gözlem Ve Tahmin</a:t>
            </a:r>
          </a:p>
          <a:p>
            <a:pPr marL="285750" indent="-285750">
              <a:buFont typeface="Arial" panose="020B0604020202020204" pitchFamily="34" charset="0"/>
              <a:buChar char="•"/>
            </a:pPr>
            <a:r>
              <a:rPr lang="tr-TR" b="0" i="0" dirty="0">
                <a:effectLst/>
                <a:latin typeface="Oxygen"/>
              </a:rPr>
              <a:t>Güvenlik Sistemleri</a:t>
            </a:r>
          </a:p>
          <a:p>
            <a:pPr marL="285750" indent="-285750">
              <a:buFont typeface="Arial" panose="020B0604020202020204" pitchFamily="34" charset="0"/>
              <a:buChar char="•"/>
            </a:pPr>
            <a:r>
              <a:rPr lang="tr-TR" b="0" i="0" dirty="0">
                <a:effectLst/>
                <a:latin typeface="Oxygen"/>
              </a:rPr>
              <a:t>Kriminal Laboratuvarlar</a:t>
            </a:r>
          </a:p>
          <a:p>
            <a:pPr marL="285750" indent="-285750">
              <a:buFont typeface="Arial" panose="020B0604020202020204" pitchFamily="34" charset="0"/>
              <a:buChar char="•"/>
            </a:pPr>
            <a:r>
              <a:rPr lang="tr-TR" b="0" i="0" dirty="0">
                <a:effectLst/>
                <a:latin typeface="Oxygen"/>
              </a:rPr>
              <a:t>Uzaktan Algılama Sistemleri</a:t>
            </a:r>
          </a:p>
          <a:p>
            <a:pPr marL="285750" indent="-285750">
              <a:buFont typeface="Arial" panose="020B0604020202020204" pitchFamily="34" charset="0"/>
              <a:buChar char="•"/>
            </a:pPr>
            <a:endParaRPr lang="tr-TR" dirty="0"/>
          </a:p>
        </p:txBody>
      </p:sp>
      <p:pic>
        <p:nvPicPr>
          <p:cNvPr id="2050" name="Picture 2">
            <a:extLst>
              <a:ext uri="{FF2B5EF4-FFF2-40B4-BE49-F238E27FC236}">
                <a16:creationId xmlns:a16="http://schemas.microsoft.com/office/drawing/2014/main" id="{005F6288-0E5E-491B-B529-156F5D856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09" y="4024604"/>
            <a:ext cx="3582955" cy="2388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8684A4E-E6F5-45A4-9486-03AF50ADD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556" y="4024604"/>
            <a:ext cx="3582956" cy="238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7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819BD-82BB-410B-81D7-F0B5A540BDCA}"/>
              </a:ext>
            </a:extLst>
          </p:cNvPr>
          <p:cNvSpPr>
            <a:spLocks noGrp="1"/>
          </p:cNvSpPr>
          <p:nvPr>
            <p:ph type="title"/>
          </p:nvPr>
        </p:nvSpPr>
        <p:spPr/>
        <p:txBody>
          <a:bodyPr/>
          <a:lstStyle/>
          <a:p>
            <a:r>
              <a:rPr lang="tr-TR" dirty="0"/>
              <a:t>Nerelerde Kullanılır ?</a:t>
            </a:r>
            <a:br>
              <a:rPr lang="tr-TR" dirty="0"/>
            </a:br>
            <a:endParaRPr lang="tr-TR" dirty="0"/>
          </a:p>
        </p:txBody>
      </p:sp>
      <p:pic>
        <p:nvPicPr>
          <p:cNvPr id="3074" name="Picture 2" descr="Biyomedikal Mühendisliğinde Görüntü İşleme – Mühendisbilir">
            <a:extLst>
              <a:ext uri="{FF2B5EF4-FFF2-40B4-BE49-F238E27FC236}">
                <a16:creationId xmlns:a16="http://schemas.microsoft.com/office/drawing/2014/main" id="{F5C9668D-1ABE-42C9-B018-F8FB9DB7C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72" y="1758150"/>
            <a:ext cx="4081278" cy="3169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BEAD4C-CC90-45B1-BF8C-EAD7A2AD40CF}"/>
              </a:ext>
            </a:extLst>
          </p:cNvPr>
          <p:cNvPicPr>
            <a:picLocks noChangeAspect="1"/>
          </p:cNvPicPr>
          <p:nvPr/>
        </p:nvPicPr>
        <p:blipFill>
          <a:blip r:embed="rId3"/>
          <a:stretch>
            <a:fillRect/>
          </a:stretch>
        </p:blipFill>
        <p:spPr>
          <a:xfrm>
            <a:off x="5511477" y="1758150"/>
            <a:ext cx="4005747" cy="3145874"/>
          </a:xfrm>
          <a:prstGeom prst="rect">
            <a:avLst/>
          </a:prstGeom>
        </p:spPr>
      </p:pic>
    </p:spTree>
    <p:extLst>
      <p:ext uri="{BB962C8B-B14F-4D97-AF65-F5344CB8AC3E}">
        <p14:creationId xmlns:p14="http://schemas.microsoft.com/office/powerpoint/2010/main" val="387507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DDA8-97E2-4218-9ACF-873D0A3A56E6}"/>
              </a:ext>
            </a:extLst>
          </p:cNvPr>
          <p:cNvSpPr>
            <a:spLocks noGrp="1"/>
          </p:cNvSpPr>
          <p:nvPr>
            <p:ph type="title"/>
          </p:nvPr>
        </p:nvSpPr>
        <p:spPr/>
        <p:txBody>
          <a:bodyPr/>
          <a:lstStyle/>
          <a:p>
            <a:r>
              <a:rPr lang="tr-TR" dirty="0"/>
              <a:t>Nerelerde Kullanılır ?</a:t>
            </a:r>
            <a:br>
              <a:rPr lang="tr-TR" dirty="0"/>
            </a:br>
            <a:endParaRPr lang="tr-TR" dirty="0"/>
          </a:p>
        </p:txBody>
      </p:sp>
      <p:pic>
        <p:nvPicPr>
          <p:cNvPr id="6" name="Picture 5">
            <a:extLst>
              <a:ext uri="{FF2B5EF4-FFF2-40B4-BE49-F238E27FC236}">
                <a16:creationId xmlns:a16="http://schemas.microsoft.com/office/drawing/2014/main" id="{AA666396-105B-4BA1-8F0E-C39D6AE0B1FC}"/>
              </a:ext>
            </a:extLst>
          </p:cNvPr>
          <p:cNvPicPr>
            <a:picLocks noChangeAspect="1"/>
          </p:cNvPicPr>
          <p:nvPr/>
        </p:nvPicPr>
        <p:blipFill>
          <a:blip r:embed="rId2"/>
          <a:stretch>
            <a:fillRect/>
          </a:stretch>
        </p:blipFill>
        <p:spPr>
          <a:xfrm>
            <a:off x="6496559" y="2378617"/>
            <a:ext cx="3659938" cy="3079791"/>
          </a:xfrm>
          <a:prstGeom prst="rect">
            <a:avLst/>
          </a:prstGeom>
        </p:spPr>
      </p:pic>
      <p:sp>
        <p:nvSpPr>
          <p:cNvPr id="7" name="AutoShape 2" descr="Face recognition using OpenCV in Java — Updated | by Manish Bansal | Medium">
            <a:extLst>
              <a:ext uri="{FF2B5EF4-FFF2-40B4-BE49-F238E27FC236}">
                <a16:creationId xmlns:a16="http://schemas.microsoft.com/office/drawing/2014/main" id="{791C0144-7F14-4F94-A5E8-165F80A77A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8" name="Picture 7">
            <a:extLst>
              <a:ext uri="{FF2B5EF4-FFF2-40B4-BE49-F238E27FC236}">
                <a16:creationId xmlns:a16="http://schemas.microsoft.com/office/drawing/2014/main" id="{A7EB6D14-152D-4044-A5C3-CAADA7FB0E24}"/>
              </a:ext>
            </a:extLst>
          </p:cNvPr>
          <p:cNvPicPr>
            <a:picLocks noChangeAspect="1"/>
          </p:cNvPicPr>
          <p:nvPr/>
        </p:nvPicPr>
        <p:blipFill>
          <a:blip r:embed="rId3"/>
          <a:stretch>
            <a:fillRect/>
          </a:stretch>
        </p:blipFill>
        <p:spPr>
          <a:xfrm>
            <a:off x="570603" y="2378617"/>
            <a:ext cx="4619687" cy="3079791"/>
          </a:xfrm>
          <a:prstGeom prst="rect">
            <a:avLst/>
          </a:prstGeom>
        </p:spPr>
      </p:pic>
    </p:spTree>
    <p:extLst>
      <p:ext uri="{BB962C8B-B14F-4D97-AF65-F5344CB8AC3E}">
        <p14:creationId xmlns:p14="http://schemas.microsoft.com/office/powerpoint/2010/main" val="1028143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70D6-8085-4815-92B9-1753240FC058}"/>
              </a:ext>
            </a:extLst>
          </p:cNvPr>
          <p:cNvSpPr>
            <a:spLocks noGrp="1"/>
          </p:cNvSpPr>
          <p:nvPr>
            <p:ph type="title"/>
          </p:nvPr>
        </p:nvSpPr>
        <p:spPr/>
        <p:txBody>
          <a:bodyPr/>
          <a:lstStyle/>
          <a:p>
            <a:r>
              <a:rPr lang="tr-TR" dirty="0"/>
              <a:t>KİMLER KULLANIYOR ?</a:t>
            </a:r>
          </a:p>
        </p:txBody>
      </p:sp>
      <p:pic>
        <p:nvPicPr>
          <p:cNvPr id="5122" name="Picture 2" descr="Download Tesla Logo in SVG Vector or PNG File Format - Logo.wine">
            <a:extLst>
              <a:ext uri="{FF2B5EF4-FFF2-40B4-BE49-F238E27FC236}">
                <a16:creationId xmlns:a16="http://schemas.microsoft.com/office/drawing/2014/main" id="{9E6104DF-62DE-47E2-A98C-7AF75A9D2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83" y="1259633"/>
            <a:ext cx="4459255" cy="29728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D427EB-9BB0-4BC9-91AB-D5D3F70CE721}"/>
              </a:ext>
            </a:extLst>
          </p:cNvPr>
          <p:cNvPicPr>
            <a:picLocks noChangeAspect="1"/>
          </p:cNvPicPr>
          <p:nvPr/>
        </p:nvPicPr>
        <p:blipFill>
          <a:blip r:embed="rId3"/>
          <a:stretch>
            <a:fillRect/>
          </a:stretch>
        </p:blipFill>
        <p:spPr>
          <a:xfrm>
            <a:off x="3489249" y="1259631"/>
            <a:ext cx="2972837" cy="2972837"/>
          </a:xfrm>
          <a:prstGeom prst="rect">
            <a:avLst/>
          </a:prstGeom>
        </p:spPr>
      </p:pic>
      <p:pic>
        <p:nvPicPr>
          <p:cNvPr id="5" name="Picture 4">
            <a:extLst>
              <a:ext uri="{FF2B5EF4-FFF2-40B4-BE49-F238E27FC236}">
                <a16:creationId xmlns:a16="http://schemas.microsoft.com/office/drawing/2014/main" id="{8CEAC64B-1F58-4D32-B812-67946375A4F5}"/>
              </a:ext>
            </a:extLst>
          </p:cNvPr>
          <p:cNvPicPr>
            <a:picLocks noChangeAspect="1"/>
          </p:cNvPicPr>
          <p:nvPr/>
        </p:nvPicPr>
        <p:blipFill>
          <a:blip r:embed="rId4"/>
          <a:stretch>
            <a:fillRect/>
          </a:stretch>
        </p:blipFill>
        <p:spPr>
          <a:xfrm>
            <a:off x="6610221" y="1259631"/>
            <a:ext cx="3044025" cy="2972837"/>
          </a:xfrm>
          <a:prstGeom prst="rect">
            <a:avLst/>
          </a:prstGeom>
        </p:spPr>
      </p:pic>
      <p:pic>
        <p:nvPicPr>
          <p:cNvPr id="5124" name="Picture 4" descr="Snapchat: Güncel arızalar, sorunlar ve hatalar | Downdetector">
            <a:extLst>
              <a:ext uri="{FF2B5EF4-FFF2-40B4-BE49-F238E27FC236}">
                <a16:creationId xmlns:a16="http://schemas.microsoft.com/office/drawing/2014/main" id="{DA6FA938-809D-40B0-BDE0-13F92AEC5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41" y="4232468"/>
            <a:ext cx="2484406" cy="2484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6512A18-5F0A-4972-A228-A317F9D5EBBB}"/>
              </a:ext>
            </a:extLst>
          </p:cNvPr>
          <p:cNvPicPr>
            <a:picLocks noChangeAspect="1"/>
          </p:cNvPicPr>
          <p:nvPr/>
        </p:nvPicPr>
        <p:blipFill>
          <a:blip r:embed="rId6"/>
          <a:stretch>
            <a:fillRect/>
          </a:stretch>
        </p:blipFill>
        <p:spPr>
          <a:xfrm>
            <a:off x="3729393" y="3966545"/>
            <a:ext cx="2484406" cy="2484406"/>
          </a:xfrm>
          <a:prstGeom prst="rect">
            <a:avLst/>
          </a:prstGeom>
        </p:spPr>
      </p:pic>
      <p:pic>
        <p:nvPicPr>
          <p:cNvPr id="7" name="Picture 6">
            <a:extLst>
              <a:ext uri="{FF2B5EF4-FFF2-40B4-BE49-F238E27FC236}">
                <a16:creationId xmlns:a16="http://schemas.microsoft.com/office/drawing/2014/main" id="{1E28C4D4-7060-45B7-954E-8CF18FE62B29}"/>
              </a:ext>
            </a:extLst>
          </p:cNvPr>
          <p:cNvPicPr>
            <a:picLocks noChangeAspect="1"/>
          </p:cNvPicPr>
          <p:nvPr/>
        </p:nvPicPr>
        <p:blipFill rotWithShape="1">
          <a:blip r:embed="rId7"/>
          <a:srcRect l="15450" t="19380" r="17052" b="21479"/>
          <a:stretch/>
        </p:blipFill>
        <p:spPr>
          <a:xfrm>
            <a:off x="7137918" y="4544008"/>
            <a:ext cx="1903445" cy="1250302"/>
          </a:xfrm>
          <a:prstGeom prst="rect">
            <a:avLst/>
          </a:prstGeom>
        </p:spPr>
      </p:pic>
    </p:spTree>
    <p:extLst>
      <p:ext uri="{BB962C8B-B14F-4D97-AF65-F5344CB8AC3E}">
        <p14:creationId xmlns:p14="http://schemas.microsoft.com/office/powerpoint/2010/main" val="420075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E427-6DA2-40F9-812B-2CA146406129}"/>
              </a:ext>
            </a:extLst>
          </p:cNvPr>
          <p:cNvSpPr>
            <a:spLocks noGrp="1"/>
          </p:cNvSpPr>
          <p:nvPr>
            <p:ph type="title"/>
          </p:nvPr>
        </p:nvSpPr>
        <p:spPr/>
        <p:txBody>
          <a:bodyPr/>
          <a:lstStyle/>
          <a:p>
            <a:r>
              <a:rPr lang="tr-TR" dirty="0"/>
              <a:t>Tarihçe</a:t>
            </a:r>
            <a:br>
              <a:rPr lang="tr-TR" dirty="0"/>
            </a:br>
            <a:endParaRPr lang="tr-TR" dirty="0"/>
          </a:p>
        </p:txBody>
      </p:sp>
      <p:sp>
        <p:nvSpPr>
          <p:cNvPr id="4" name="TextBox 3">
            <a:extLst>
              <a:ext uri="{FF2B5EF4-FFF2-40B4-BE49-F238E27FC236}">
                <a16:creationId xmlns:a16="http://schemas.microsoft.com/office/drawing/2014/main" id="{E0D85257-10CF-40AB-98BA-F6399EA80A61}"/>
              </a:ext>
            </a:extLst>
          </p:cNvPr>
          <p:cNvSpPr txBox="1"/>
          <p:nvPr/>
        </p:nvSpPr>
        <p:spPr>
          <a:xfrm>
            <a:off x="802433" y="1930400"/>
            <a:ext cx="8350898" cy="3693319"/>
          </a:xfrm>
          <a:prstGeom prst="rect">
            <a:avLst/>
          </a:prstGeom>
          <a:noFill/>
        </p:spPr>
        <p:txBody>
          <a:bodyPr wrap="square" rtlCol="0">
            <a:spAutoFit/>
          </a:bodyPr>
          <a:lstStyle/>
          <a:p>
            <a:pPr marL="285750" indent="-285750">
              <a:buFont typeface="Arial" panose="020B0604020202020204" pitchFamily="34" charset="0"/>
              <a:buChar char="•"/>
            </a:pPr>
            <a:r>
              <a:rPr lang="tr-TR" dirty="0"/>
              <a:t>Dijital görüntüleme alanındaki ilk çalışmalardan biri 1920’lerin başında gazetelere basıldı.</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Endüstride, kablolu resim iletim hizmetleri bulunmaktaydı. </a:t>
            </a:r>
            <a:r>
              <a:rPr lang="tr-TR" b="1" i="1" dirty="0">
                <a:latin typeface="Oxygen"/>
              </a:rPr>
              <a:t>(</a:t>
            </a:r>
            <a:r>
              <a:rPr lang="en-US" b="1" i="1" dirty="0" err="1">
                <a:effectLst/>
                <a:latin typeface="Oxygen"/>
              </a:rPr>
              <a:t>Bartlane</a:t>
            </a:r>
            <a:r>
              <a:rPr lang="en-US" b="1" i="1" dirty="0">
                <a:effectLst/>
                <a:latin typeface="Oxygen"/>
              </a:rPr>
              <a:t> cable picture transmission system</a:t>
            </a:r>
            <a:r>
              <a:rPr lang="tr-TR" b="1" i="1" dirty="0">
                <a:latin typeface="Oxygen"/>
              </a:rPr>
              <a:t>)</a:t>
            </a:r>
          </a:p>
          <a:p>
            <a:pPr marL="285750" indent="-285750">
              <a:buFont typeface="Arial" panose="020B0604020202020204" pitchFamily="34" charset="0"/>
              <a:buChar char="•"/>
            </a:pPr>
            <a:r>
              <a:rPr lang="tr-TR" dirty="0"/>
              <a:t>Londra’dan New York’a resimler, denizaltına döşenen kablolar aracılığı ile iletiliyordu.</a:t>
            </a:r>
          </a:p>
          <a:p>
            <a:pPr marL="285750" indent="-285750">
              <a:buFont typeface="Arial" panose="020B0604020202020204" pitchFamily="34" charset="0"/>
              <a:buChar char="•"/>
            </a:pPr>
            <a:r>
              <a:rPr lang="tr-TR" dirty="0"/>
              <a:t>Resimlerin kabloyla iletilmesi için kodlanması gerekiyordu. Kodlanan resimler kabloyla ulaştırıldıktan sonra yeniden ‘reconstruct’ ediliyordu ve telgraflara ulaştırılıyordu.</a:t>
            </a:r>
          </a:p>
          <a:p>
            <a:pPr marL="285750" indent="-285750">
              <a:buFont typeface="Arial" panose="020B0604020202020204" pitchFamily="34" charset="0"/>
              <a:buChar char="•"/>
            </a:pPr>
            <a:r>
              <a:rPr lang="tr-TR" dirty="0">
                <a:effectLst/>
                <a:latin typeface="Oxygen"/>
              </a:rPr>
              <a:t>1920’lerin sonlarına doğru, </a:t>
            </a:r>
            <a:r>
              <a:rPr lang="en-US" dirty="0" err="1">
                <a:effectLst/>
                <a:latin typeface="Oxygen"/>
              </a:rPr>
              <a:t>Bartlane</a:t>
            </a:r>
            <a:r>
              <a:rPr lang="en-US" dirty="0">
                <a:effectLst/>
                <a:latin typeface="Oxygen"/>
              </a:rPr>
              <a:t> cable picture transmission system</a:t>
            </a:r>
            <a:r>
              <a:rPr lang="tr-TR" dirty="0">
                <a:effectLst/>
                <a:latin typeface="Oxygen"/>
              </a:rPr>
              <a:t>in gelişimiyle gelişmiş dijital resimler ortaya çıkmıştır.</a:t>
            </a:r>
            <a:endParaRPr lang="tr-TR" dirty="0"/>
          </a:p>
          <a:p>
            <a:pPr marL="285750" indent="-285750">
              <a:buFont typeface="Arial" panose="020B0604020202020204" pitchFamily="34" charset="0"/>
              <a:buChar char="•"/>
            </a:pPr>
            <a:endParaRPr lang="tr-TR" dirty="0"/>
          </a:p>
        </p:txBody>
      </p:sp>
      <p:pic>
        <p:nvPicPr>
          <p:cNvPr id="6" name="Picture 5">
            <a:extLst>
              <a:ext uri="{FF2B5EF4-FFF2-40B4-BE49-F238E27FC236}">
                <a16:creationId xmlns:a16="http://schemas.microsoft.com/office/drawing/2014/main" id="{E54EBF5B-DC16-4EE2-93EA-B595DFDB2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332" y="1454132"/>
            <a:ext cx="2528596" cy="2096006"/>
          </a:xfrm>
          <a:prstGeom prst="rect">
            <a:avLst/>
          </a:prstGeom>
        </p:spPr>
      </p:pic>
      <p:pic>
        <p:nvPicPr>
          <p:cNvPr id="8" name="Picture 7">
            <a:extLst>
              <a:ext uri="{FF2B5EF4-FFF2-40B4-BE49-F238E27FC236}">
                <a16:creationId xmlns:a16="http://schemas.microsoft.com/office/drawing/2014/main" id="{FCF52344-101C-4272-86B1-F7AA3EC9B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331" y="4065271"/>
            <a:ext cx="2850127" cy="2034716"/>
          </a:xfrm>
          <a:prstGeom prst="rect">
            <a:avLst/>
          </a:prstGeom>
        </p:spPr>
      </p:pic>
    </p:spTree>
    <p:extLst>
      <p:ext uri="{BB962C8B-B14F-4D97-AF65-F5344CB8AC3E}">
        <p14:creationId xmlns:p14="http://schemas.microsoft.com/office/powerpoint/2010/main" val="142557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54FD-D9F7-4CB9-897A-8156BEDE23FE}"/>
              </a:ext>
            </a:extLst>
          </p:cNvPr>
          <p:cNvSpPr>
            <a:spLocks noGrp="1"/>
          </p:cNvSpPr>
          <p:nvPr>
            <p:ph type="title"/>
          </p:nvPr>
        </p:nvSpPr>
        <p:spPr/>
        <p:txBody>
          <a:bodyPr/>
          <a:lstStyle/>
          <a:p>
            <a:r>
              <a:rPr lang="tr-TR" dirty="0"/>
              <a:t>Tarihçe</a:t>
            </a:r>
            <a:br>
              <a:rPr lang="tr-TR" dirty="0"/>
            </a:br>
            <a:endParaRPr lang="tr-TR" dirty="0"/>
          </a:p>
        </p:txBody>
      </p:sp>
      <p:sp>
        <p:nvSpPr>
          <p:cNvPr id="5" name="TextBox 4">
            <a:extLst>
              <a:ext uri="{FF2B5EF4-FFF2-40B4-BE49-F238E27FC236}">
                <a16:creationId xmlns:a16="http://schemas.microsoft.com/office/drawing/2014/main" id="{FA0340EC-28DE-43B8-9757-CB8DAF356DA9}"/>
              </a:ext>
            </a:extLst>
          </p:cNvPr>
          <p:cNvSpPr txBox="1"/>
          <p:nvPr/>
        </p:nvSpPr>
        <p:spPr>
          <a:xfrm>
            <a:off x="802433" y="1930400"/>
            <a:ext cx="6885991" cy="4524315"/>
          </a:xfrm>
          <a:prstGeom prst="rect">
            <a:avLst/>
          </a:prstGeom>
          <a:noFill/>
        </p:spPr>
        <p:txBody>
          <a:bodyPr wrap="square" rtlCol="0">
            <a:spAutoFit/>
          </a:bodyPr>
          <a:lstStyle/>
          <a:p>
            <a:pPr marL="285750" indent="-285750">
              <a:buFont typeface="Arial" panose="020B0604020202020204" pitchFamily="34" charset="0"/>
              <a:buChar char="•"/>
            </a:pPr>
            <a:r>
              <a:rPr lang="tr-TR" dirty="0"/>
              <a:t>1960’larda ise bilgisayar teknolojisinin gelişmesi ile uzay sektöründe de dijital resim işleme teknikleri kullanılmaya başlandı.</a:t>
            </a:r>
          </a:p>
          <a:p>
            <a:pPr marL="285750" indent="-285750">
              <a:buFont typeface="Arial" panose="020B0604020202020204" pitchFamily="34" charset="0"/>
              <a:buChar char="•"/>
            </a:pPr>
            <a:r>
              <a:rPr lang="tr-TR" dirty="0"/>
              <a:t>1964’te gönderilen ‘Ranger 7’ isimli uzay aracı Ay’a iniş yapmadan önce Ay yüzeyinin resmini çekerek dünyaya yollamayı başardı.</a:t>
            </a:r>
          </a:p>
          <a:p>
            <a:pPr marL="285750" indent="-285750">
              <a:buFont typeface="Arial" panose="020B0604020202020204" pitchFamily="34" charset="0"/>
              <a:buChar char="•"/>
            </a:pPr>
            <a:r>
              <a:rPr lang="tr-TR" dirty="0"/>
              <a:t>Daha sonralarında Apollo’nun inişlerinde de bu teknikler kullanılarak resimler dünyaya yollanmaya başlandı.</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1970’lerde dijital görüntüler tıp alanına da girmeye başladı.</a:t>
            </a:r>
          </a:p>
          <a:p>
            <a:pPr marL="285750" indent="-285750">
              <a:buFont typeface="Arial" panose="020B0604020202020204" pitchFamily="34" charset="0"/>
              <a:buChar char="•"/>
            </a:pPr>
            <a:r>
              <a:rPr lang="tr-TR" dirty="0"/>
              <a:t>1979’da Sir Godfrey N. Hounsfield ve Prof. Allan M. Cormack Computerised Axial Tomography (CAT) teknolojisini kullanarak tomografiyi buldular ve bu buluş onlara Nobel Ödülü kazandırdı.</a:t>
            </a:r>
          </a:p>
          <a:p>
            <a:pPr marL="285750" indent="-285750">
              <a:buFont typeface="Arial" panose="020B0604020202020204" pitchFamily="34" charset="0"/>
              <a:buChar char="•"/>
            </a:pPr>
            <a:r>
              <a:rPr lang="tr-TR" dirty="0"/>
              <a:t>1980’den günümüze kadar da görüntü işleme neredeyse her alanda hayatımıza girmeyi başarmıştır.</a:t>
            </a:r>
          </a:p>
        </p:txBody>
      </p:sp>
      <p:pic>
        <p:nvPicPr>
          <p:cNvPr id="7" name="Picture 6">
            <a:extLst>
              <a:ext uri="{FF2B5EF4-FFF2-40B4-BE49-F238E27FC236}">
                <a16:creationId xmlns:a16="http://schemas.microsoft.com/office/drawing/2014/main" id="{2875DB6B-5F6F-4623-B756-997D4A94E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813" y="774352"/>
            <a:ext cx="2258009" cy="2742486"/>
          </a:xfrm>
          <a:prstGeom prst="rect">
            <a:avLst/>
          </a:prstGeom>
        </p:spPr>
      </p:pic>
      <p:pic>
        <p:nvPicPr>
          <p:cNvPr id="8" name="Picture 7">
            <a:extLst>
              <a:ext uri="{FF2B5EF4-FFF2-40B4-BE49-F238E27FC236}">
                <a16:creationId xmlns:a16="http://schemas.microsoft.com/office/drawing/2014/main" id="{F6A0F7C6-4306-45A6-B3EB-E313224464DB}"/>
              </a:ext>
            </a:extLst>
          </p:cNvPr>
          <p:cNvPicPr>
            <a:picLocks noChangeAspect="1"/>
          </p:cNvPicPr>
          <p:nvPr/>
        </p:nvPicPr>
        <p:blipFill>
          <a:blip r:embed="rId3"/>
          <a:stretch>
            <a:fillRect/>
          </a:stretch>
        </p:blipFill>
        <p:spPr>
          <a:xfrm>
            <a:off x="7962813" y="3792310"/>
            <a:ext cx="2258009" cy="2743201"/>
          </a:xfrm>
          <a:prstGeom prst="rect">
            <a:avLst/>
          </a:prstGeom>
        </p:spPr>
      </p:pic>
    </p:spTree>
    <p:extLst>
      <p:ext uri="{BB962C8B-B14F-4D97-AF65-F5344CB8AC3E}">
        <p14:creationId xmlns:p14="http://schemas.microsoft.com/office/powerpoint/2010/main" val="72344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335C-0696-47B8-A24E-B80BE15E7EE9}"/>
              </a:ext>
            </a:extLst>
          </p:cNvPr>
          <p:cNvSpPr>
            <a:spLocks noGrp="1"/>
          </p:cNvSpPr>
          <p:nvPr>
            <p:ph type="title"/>
          </p:nvPr>
        </p:nvSpPr>
        <p:spPr/>
        <p:txBody>
          <a:bodyPr/>
          <a:lstStyle/>
          <a:p>
            <a:r>
              <a:rPr lang="tr-TR" dirty="0"/>
              <a:t>Görüntü İşleme Nasıl Yapılır</a:t>
            </a:r>
          </a:p>
        </p:txBody>
      </p:sp>
      <p:sp>
        <p:nvSpPr>
          <p:cNvPr id="5" name="TextBox 4">
            <a:extLst>
              <a:ext uri="{FF2B5EF4-FFF2-40B4-BE49-F238E27FC236}">
                <a16:creationId xmlns:a16="http://schemas.microsoft.com/office/drawing/2014/main" id="{8A825746-C7C9-4E8B-922B-02AB41DD08A5}"/>
              </a:ext>
            </a:extLst>
          </p:cNvPr>
          <p:cNvSpPr txBox="1"/>
          <p:nvPr/>
        </p:nvSpPr>
        <p:spPr>
          <a:xfrm>
            <a:off x="811763" y="1502229"/>
            <a:ext cx="8220270" cy="4247317"/>
          </a:xfrm>
          <a:prstGeom prst="rect">
            <a:avLst/>
          </a:prstGeom>
          <a:noFill/>
        </p:spPr>
        <p:txBody>
          <a:bodyPr wrap="square" rtlCol="0">
            <a:spAutoFit/>
          </a:bodyPr>
          <a:lstStyle/>
          <a:p>
            <a:r>
              <a:rPr lang="tr-TR" dirty="0"/>
              <a:t>Görüntü işleme tekniklerini kullanmak için günümüze kadar gelmiş birçok yazılımsal araç bulunmaktadır:</a:t>
            </a:r>
          </a:p>
          <a:p>
            <a:endParaRPr lang="tr-TR" dirty="0"/>
          </a:p>
          <a:p>
            <a:pPr marL="285750" indent="-285750">
              <a:buFont typeface="Arial" panose="020B0604020202020204" pitchFamily="34" charset="0"/>
              <a:buChar char="•"/>
            </a:pPr>
            <a:r>
              <a:rPr lang="tr-TR" b="1" dirty="0"/>
              <a:t>MATLAB: </a:t>
            </a:r>
            <a:r>
              <a:rPr lang="tr-TR" b="0" i="0" dirty="0">
                <a:effectLst/>
                <a:latin typeface="Open Sans"/>
              </a:rPr>
              <a:t>Mühendislik uygulamalarında pek çok farklı alanda kullanılan MATLAB, bünyesinde temel görüntü işleme fonksiyonlarına da sahiptir. Kapsam olarak, direkt görüntü işleme yazılımı olmaması sebebiyle fazla kapsamlı değildir.</a:t>
            </a:r>
          </a:p>
          <a:p>
            <a:pPr marL="285750" indent="-285750">
              <a:buFont typeface="Arial" panose="020B0604020202020204" pitchFamily="34" charset="0"/>
              <a:buChar char="•"/>
            </a:pPr>
            <a:endParaRPr lang="tr-TR" b="0" i="0" dirty="0">
              <a:effectLst/>
              <a:latin typeface="Open Sans"/>
            </a:endParaRPr>
          </a:p>
          <a:p>
            <a:pPr marL="285750" indent="-285750">
              <a:buFont typeface="Arial" panose="020B0604020202020204" pitchFamily="34" charset="0"/>
              <a:buChar char="•"/>
            </a:pPr>
            <a:r>
              <a:rPr lang="tr-TR" b="1" i="0" dirty="0">
                <a:effectLst/>
                <a:latin typeface="Open Sans"/>
              </a:rPr>
              <a:t>Halcon:</a:t>
            </a:r>
            <a:r>
              <a:rPr lang="tr-TR" dirty="0">
                <a:latin typeface="Open Sans"/>
              </a:rPr>
              <a:t> </a:t>
            </a:r>
            <a:r>
              <a:rPr lang="tr-TR" b="0" i="0" dirty="0">
                <a:effectLst/>
                <a:latin typeface="Open Sans"/>
              </a:rPr>
              <a:t>Makine görmesi odaklı ticari bir yazılımdır. İçerisinde bulunan hazır fonksiyonlar ile kolayca proje gerçekleştirilebilir.</a:t>
            </a:r>
          </a:p>
          <a:p>
            <a:pPr marL="285750" indent="-285750">
              <a:buFont typeface="Arial" panose="020B0604020202020204" pitchFamily="34" charset="0"/>
              <a:buChar char="•"/>
            </a:pPr>
            <a:endParaRPr lang="tr-TR" b="0" i="0" dirty="0">
              <a:effectLst/>
              <a:latin typeface="Open Sans"/>
            </a:endParaRPr>
          </a:p>
          <a:p>
            <a:pPr marL="285750" indent="-285750">
              <a:buFont typeface="Arial" panose="020B0604020202020204" pitchFamily="34" charset="0"/>
              <a:buChar char="•"/>
            </a:pPr>
            <a:r>
              <a:rPr lang="tr-TR" b="1" i="0" dirty="0">
                <a:effectLst/>
                <a:latin typeface="Open Sans"/>
              </a:rPr>
              <a:t>Fiji</a:t>
            </a:r>
            <a:r>
              <a:rPr lang="tr-TR" b="0" i="0" dirty="0">
                <a:effectLst/>
                <a:latin typeface="Open Sans"/>
              </a:rPr>
              <a:t>: Java platformu için geliştirilmiş açık kaynak kodlu  bir görüntü işleme kütüphanesidir.  Bilimsel görüntü analizi için geliştirilmiştir. Aynı zamanda genetik, hücre biyolojisi, nöro-bilim gibi alanlar için özelleştirilmiş algoritmalara sahiptir.</a:t>
            </a:r>
            <a:endParaRPr lang="tr-TR" dirty="0"/>
          </a:p>
        </p:txBody>
      </p:sp>
    </p:spTree>
    <p:extLst>
      <p:ext uri="{BB962C8B-B14F-4D97-AF65-F5344CB8AC3E}">
        <p14:creationId xmlns:p14="http://schemas.microsoft.com/office/powerpoint/2010/main" val="240039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81A2-6FAA-46C2-9F61-68852500A8E4}"/>
              </a:ext>
            </a:extLst>
          </p:cNvPr>
          <p:cNvSpPr>
            <a:spLocks noGrp="1"/>
          </p:cNvSpPr>
          <p:nvPr>
            <p:ph type="title"/>
          </p:nvPr>
        </p:nvSpPr>
        <p:spPr>
          <a:xfrm>
            <a:off x="677334" y="609600"/>
            <a:ext cx="8596668" cy="650033"/>
          </a:xfrm>
        </p:spPr>
        <p:txBody>
          <a:bodyPr/>
          <a:lstStyle/>
          <a:p>
            <a:r>
              <a:rPr lang="tr-TR" dirty="0"/>
              <a:t>İçindekiler</a:t>
            </a:r>
          </a:p>
        </p:txBody>
      </p:sp>
      <p:sp>
        <p:nvSpPr>
          <p:cNvPr id="4" name="TextBox 3">
            <a:extLst>
              <a:ext uri="{FF2B5EF4-FFF2-40B4-BE49-F238E27FC236}">
                <a16:creationId xmlns:a16="http://schemas.microsoft.com/office/drawing/2014/main" id="{6F7F93FF-2834-4877-A5D8-03FD6B811969}"/>
              </a:ext>
            </a:extLst>
          </p:cNvPr>
          <p:cNvSpPr txBox="1"/>
          <p:nvPr/>
        </p:nvSpPr>
        <p:spPr>
          <a:xfrm>
            <a:off x="677334" y="1642188"/>
            <a:ext cx="8397551" cy="2585323"/>
          </a:xfrm>
          <a:prstGeom prst="rect">
            <a:avLst/>
          </a:prstGeom>
          <a:noFill/>
        </p:spPr>
        <p:txBody>
          <a:bodyPr wrap="square" rtlCol="0">
            <a:spAutoFit/>
          </a:bodyPr>
          <a:lstStyle/>
          <a:p>
            <a:pPr marL="285750" indent="-285750">
              <a:buFont typeface="Arial" panose="020B0604020202020204" pitchFamily="34" charset="0"/>
              <a:buChar char="•"/>
            </a:pPr>
            <a:r>
              <a:rPr lang="tr-TR" dirty="0"/>
              <a:t>Hoşgeldiniz</a:t>
            </a:r>
          </a:p>
          <a:p>
            <a:pPr marL="285750" indent="-285750">
              <a:buFont typeface="Arial" panose="020B0604020202020204" pitchFamily="34" charset="0"/>
              <a:buChar char="•"/>
            </a:pPr>
            <a:r>
              <a:rPr lang="tr-TR" dirty="0"/>
              <a:t>Ben Kimim ?</a:t>
            </a:r>
          </a:p>
          <a:p>
            <a:pPr marL="285750" indent="-285750">
              <a:buFont typeface="Arial" panose="020B0604020202020204" pitchFamily="34" charset="0"/>
              <a:buChar char="•"/>
            </a:pPr>
            <a:r>
              <a:rPr lang="tr-TR" dirty="0"/>
              <a:t>Neler Göreceğiz ?</a:t>
            </a:r>
          </a:p>
          <a:p>
            <a:pPr marL="285750" indent="-285750">
              <a:buFont typeface="Arial" panose="020B0604020202020204" pitchFamily="34" charset="0"/>
              <a:buChar char="•"/>
            </a:pPr>
            <a:r>
              <a:rPr lang="tr-TR" dirty="0"/>
              <a:t>Görüntü İşleme Nedir ?</a:t>
            </a:r>
          </a:p>
          <a:p>
            <a:pPr marL="285750" indent="-285750">
              <a:buFont typeface="Arial" panose="020B0604020202020204" pitchFamily="34" charset="0"/>
              <a:buChar char="•"/>
            </a:pPr>
            <a:r>
              <a:rPr lang="tr-TR" dirty="0"/>
              <a:t>Nerelerde Kullanılır ?</a:t>
            </a:r>
          </a:p>
          <a:p>
            <a:pPr marL="285750" indent="-285750">
              <a:buFont typeface="Arial" panose="020B0604020202020204" pitchFamily="34" charset="0"/>
              <a:buChar char="•"/>
            </a:pPr>
            <a:r>
              <a:rPr lang="tr-TR" dirty="0"/>
              <a:t>Tarihçe</a:t>
            </a:r>
          </a:p>
          <a:p>
            <a:pPr marL="285750" indent="-285750">
              <a:buFont typeface="Arial" panose="020B0604020202020204" pitchFamily="34" charset="0"/>
              <a:buChar char="•"/>
            </a:pPr>
            <a:r>
              <a:rPr lang="tr-TR" dirty="0"/>
              <a:t>OpenCV Nedir ?</a:t>
            </a:r>
          </a:p>
          <a:p>
            <a:pPr marL="285750" indent="-285750">
              <a:buFont typeface="Arial" panose="020B0604020202020204" pitchFamily="34" charset="0"/>
              <a:buChar char="•"/>
            </a:pPr>
            <a:r>
              <a:rPr lang="tr-TR" dirty="0"/>
              <a:t>OpenCV Dökümantasyon</a:t>
            </a:r>
          </a:p>
          <a:p>
            <a:pPr marL="285750" indent="-285750">
              <a:buFont typeface="Arial" panose="020B0604020202020204" pitchFamily="34" charset="0"/>
              <a:buChar char="•"/>
            </a:pPr>
            <a:r>
              <a:rPr lang="tr-TR" dirty="0"/>
              <a:t>Kurulması Gerekenler</a:t>
            </a:r>
          </a:p>
        </p:txBody>
      </p:sp>
    </p:spTree>
    <p:extLst>
      <p:ext uri="{BB962C8B-B14F-4D97-AF65-F5344CB8AC3E}">
        <p14:creationId xmlns:p14="http://schemas.microsoft.com/office/powerpoint/2010/main" val="2695128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16BD-A50A-4F9A-BA1F-62EE1CB56926}"/>
              </a:ext>
            </a:extLst>
          </p:cNvPr>
          <p:cNvSpPr>
            <a:spLocks noGrp="1"/>
          </p:cNvSpPr>
          <p:nvPr>
            <p:ph type="title"/>
          </p:nvPr>
        </p:nvSpPr>
        <p:spPr/>
        <p:txBody>
          <a:bodyPr/>
          <a:lstStyle/>
          <a:p>
            <a:r>
              <a:rPr lang="tr-TR" dirty="0"/>
              <a:t>Görüntü İşleme Nasıl Yapılır</a:t>
            </a:r>
          </a:p>
        </p:txBody>
      </p:sp>
      <p:sp>
        <p:nvSpPr>
          <p:cNvPr id="5" name="TextBox 4">
            <a:extLst>
              <a:ext uri="{FF2B5EF4-FFF2-40B4-BE49-F238E27FC236}">
                <a16:creationId xmlns:a16="http://schemas.microsoft.com/office/drawing/2014/main" id="{DD95F4B5-3024-49B0-BD42-FC0A00C3EF46}"/>
              </a:ext>
            </a:extLst>
          </p:cNvPr>
          <p:cNvSpPr txBox="1"/>
          <p:nvPr/>
        </p:nvSpPr>
        <p:spPr>
          <a:xfrm>
            <a:off x="811763" y="1502229"/>
            <a:ext cx="8220270" cy="1754326"/>
          </a:xfrm>
          <a:prstGeom prst="rect">
            <a:avLst/>
          </a:prstGeom>
          <a:noFill/>
        </p:spPr>
        <p:txBody>
          <a:bodyPr wrap="square" rtlCol="0">
            <a:spAutoFit/>
          </a:bodyPr>
          <a:lstStyle/>
          <a:p>
            <a:r>
              <a:rPr lang="tr-TR" b="1" i="0" dirty="0">
                <a:effectLst/>
                <a:latin typeface="Open Sans"/>
              </a:rPr>
              <a:t>OpenCV: </a:t>
            </a:r>
            <a:r>
              <a:rPr lang="tr-TR" i="0" dirty="0">
                <a:effectLst/>
                <a:latin typeface="Open Sans"/>
              </a:rPr>
              <a:t>Günümüzde görüntü işleme çalışmalarında en aktif kullanılan kütüphanelerin başında gelmektedir. İçerisinde bir çok hazır fonksiyon bulundurması sebebiyle hızlı bir şekilde proje gerçekleştirilebilir. Aynı zamanda C++, Java, Python, C# gibi farklı programlama dilleri içerisinde  kullanılabilmesi en büyük avantajlarından biridir. Aynı zamanda açık kaynak kodlu olup tamamen ücretsizdir.</a:t>
            </a:r>
            <a:endParaRPr lang="tr-TR" dirty="0"/>
          </a:p>
        </p:txBody>
      </p:sp>
      <p:pic>
        <p:nvPicPr>
          <p:cNvPr id="6" name="Picture 5">
            <a:extLst>
              <a:ext uri="{FF2B5EF4-FFF2-40B4-BE49-F238E27FC236}">
                <a16:creationId xmlns:a16="http://schemas.microsoft.com/office/drawing/2014/main" id="{A424F027-4F78-4A00-A601-E40B4D7348CD}"/>
              </a:ext>
            </a:extLst>
          </p:cNvPr>
          <p:cNvPicPr>
            <a:picLocks noChangeAspect="1"/>
          </p:cNvPicPr>
          <p:nvPr/>
        </p:nvPicPr>
        <p:blipFill>
          <a:blip r:embed="rId2"/>
          <a:stretch>
            <a:fillRect/>
          </a:stretch>
        </p:blipFill>
        <p:spPr>
          <a:xfrm>
            <a:off x="4180503" y="3132138"/>
            <a:ext cx="2095500" cy="3590925"/>
          </a:xfrm>
          <a:prstGeom prst="rect">
            <a:avLst/>
          </a:prstGeom>
        </p:spPr>
      </p:pic>
    </p:spTree>
    <p:extLst>
      <p:ext uri="{BB962C8B-B14F-4D97-AF65-F5344CB8AC3E}">
        <p14:creationId xmlns:p14="http://schemas.microsoft.com/office/powerpoint/2010/main" val="2887836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7C37-BD14-4418-AE58-164D737C71FA}"/>
              </a:ext>
            </a:extLst>
          </p:cNvPr>
          <p:cNvSpPr>
            <a:spLocks noGrp="1"/>
          </p:cNvSpPr>
          <p:nvPr>
            <p:ph type="title"/>
          </p:nvPr>
        </p:nvSpPr>
        <p:spPr/>
        <p:txBody>
          <a:bodyPr/>
          <a:lstStyle/>
          <a:p>
            <a:r>
              <a:rPr lang="tr-TR" dirty="0"/>
              <a:t>OpenCV Nedir ?</a:t>
            </a:r>
          </a:p>
        </p:txBody>
      </p:sp>
      <p:sp>
        <p:nvSpPr>
          <p:cNvPr id="4" name="TextBox 3">
            <a:extLst>
              <a:ext uri="{FF2B5EF4-FFF2-40B4-BE49-F238E27FC236}">
                <a16:creationId xmlns:a16="http://schemas.microsoft.com/office/drawing/2014/main" id="{D7F7B6B0-E228-4B18-9A0B-C6BE4EAD703B}"/>
              </a:ext>
            </a:extLst>
          </p:cNvPr>
          <p:cNvSpPr txBox="1"/>
          <p:nvPr/>
        </p:nvSpPr>
        <p:spPr>
          <a:xfrm>
            <a:off x="802433" y="1576873"/>
            <a:ext cx="7977673" cy="3970318"/>
          </a:xfrm>
          <a:prstGeom prst="rect">
            <a:avLst/>
          </a:prstGeom>
          <a:noFill/>
        </p:spPr>
        <p:txBody>
          <a:bodyPr wrap="square" rtlCol="0">
            <a:spAutoFit/>
          </a:bodyPr>
          <a:lstStyle/>
          <a:p>
            <a:pPr marL="285750" indent="-285750">
              <a:buFont typeface="Arial" panose="020B0604020202020204" pitchFamily="34" charset="0"/>
              <a:buChar char="•"/>
            </a:pPr>
            <a:r>
              <a:rPr lang="tr-TR" dirty="0"/>
              <a:t>OpenCV bir bilgisayarda görü (Computer Vision) kütüphanesidir.</a:t>
            </a:r>
          </a:p>
          <a:p>
            <a:pPr marL="285750" indent="-285750">
              <a:buFont typeface="Arial" panose="020B0604020202020204" pitchFamily="34" charset="0"/>
              <a:buChar char="•"/>
            </a:pPr>
            <a:r>
              <a:rPr lang="tr-TR" dirty="0"/>
              <a:t>Açık kaynaklı ve tamamen ücretsizdir.</a:t>
            </a:r>
          </a:p>
          <a:p>
            <a:pPr marL="285750" indent="-285750">
              <a:buFont typeface="Arial" panose="020B0604020202020204" pitchFamily="34" charset="0"/>
              <a:buChar char="•"/>
            </a:pPr>
            <a:r>
              <a:rPr lang="tr-TR" dirty="0"/>
              <a:t>İlk olarak Intel tarafından geliştirilmeye başlanmıştır.</a:t>
            </a:r>
          </a:p>
          <a:p>
            <a:pPr marL="285750" indent="-285750">
              <a:buFont typeface="Arial" panose="020B0604020202020204" pitchFamily="34" charset="0"/>
              <a:buChar char="•"/>
            </a:pPr>
            <a:r>
              <a:rPr lang="tr-TR" dirty="0"/>
              <a:t>Daha sonralarında </a:t>
            </a:r>
            <a:r>
              <a:rPr lang="tr-TR" b="0" i="0" dirty="0">
                <a:solidFill>
                  <a:srgbClr val="202122"/>
                </a:solidFill>
                <a:effectLst/>
                <a:latin typeface="Arial" panose="020B0604020202020204" pitchFamily="34" charset="0"/>
              </a:rPr>
              <a:t> </a:t>
            </a:r>
            <a:r>
              <a:rPr lang="tr-TR" b="0" i="0" u="none" strike="noStrike" dirty="0">
                <a:effectLst/>
                <a:latin typeface="Arial" panose="020B0604020202020204" pitchFamily="34" charset="0"/>
              </a:rPr>
              <a:t>Willow Garage</a:t>
            </a:r>
            <a:r>
              <a:rPr lang="tr-TR" b="0" i="0" dirty="0">
                <a:effectLst/>
                <a:latin typeface="Arial" panose="020B0604020202020204" pitchFamily="34" charset="0"/>
              </a:rPr>
              <a:t> </a:t>
            </a:r>
            <a:r>
              <a:rPr lang="tr-TR" b="0" i="0" dirty="0">
                <a:solidFill>
                  <a:srgbClr val="202122"/>
                </a:solidFill>
                <a:effectLst/>
                <a:latin typeface="Arial" panose="020B0604020202020204" pitchFamily="34" charset="0"/>
              </a:rPr>
              <a:t>ve sonra Itseez (Intel tarafından satın alındı) tarafından geliştirilme çalışmaları devam etmiştir.</a:t>
            </a:r>
          </a:p>
          <a:p>
            <a:pPr marL="285750" indent="-285750">
              <a:buFont typeface="Arial" panose="020B0604020202020204" pitchFamily="34" charset="0"/>
              <a:buChar char="•"/>
            </a:pPr>
            <a:endParaRPr lang="tr-TR" dirty="0">
              <a:solidFill>
                <a:srgbClr val="202122"/>
              </a:solidFill>
              <a:latin typeface="Arial" panose="020B0604020202020204" pitchFamily="34" charset="0"/>
            </a:endParaRPr>
          </a:p>
          <a:p>
            <a:pPr marL="285750" indent="-285750">
              <a:buFont typeface="Arial" panose="020B0604020202020204" pitchFamily="34" charset="0"/>
              <a:buChar char="•"/>
            </a:pPr>
            <a:endParaRPr lang="tr-TR" dirty="0">
              <a:solidFill>
                <a:srgbClr val="202122"/>
              </a:solidFill>
              <a:latin typeface="Arial" panose="020B0604020202020204" pitchFamily="34" charset="0"/>
            </a:endParaRPr>
          </a:p>
          <a:p>
            <a:pPr marL="285750" indent="-285750">
              <a:buFont typeface="Arial" panose="020B0604020202020204" pitchFamily="34" charset="0"/>
              <a:buChar char="•"/>
            </a:pPr>
            <a:r>
              <a:rPr lang="tr-TR" dirty="0">
                <a:solidFill>
                  <a:srgbClr val="202122"/>
                </a:solidFill>
                <a:latin typeface="Arial" panose="020B0604020202020204" pitchFamily="34" charset="0"/>
              </a:rPr>
              <a:t>OpenCV C++ ile yazıldığından dolayı birinci arayüzü C++’tır. Bu yüzden yeni geliştirilen algoritmalar ve fonksiyonlar C++ arayüzüne eklenmektedir. C için de bir arayüzü bulunmaktadır ancak C++’a göre daha kısıtlıdır.</a:t>
            </a:r>
          </a:p>
          <a:p>
            <a:pPr marL="285750" indent="-285750">
              <a:buFont typeface="Arial" panose="020B0604020202020204" pitchFamily="34" charset="0"/>
              <a:buChar char="•"/>
            </a:pPr>
            <a:r>
              <a:rPr lang="tr-TR" dirty="0">
                <a:solidFill>
                  <a:srgbClr val="202122"/>
                </a:solidFill>
                <a:latin typeface="Arial" panose="020B0604020202020204" pitchFamily="34" charset="0"/>
              </a:rPr>
              <a:t>Sonralarında Python, Java gibi diller için de arayüzler geliştirilmiştir. </a:t>
            </a:r>
          </a:p>
          <a:p>
            <a:pPr marL="285750" indent="-285750">
              <a:buFont typeface="Arial" panose="020B0604020202020204" pitchFamily="34" charset="0"/>
              <a:buChar char="•"/>
            </a:pPr>
            <a:r>
              <a:rPr lang="tr-TR" dirty="0">
                <a:solidFill>
                  <a:srgbClr val="202122"/>
                </a:solidFill>
                <a:latin typeface="Arial" panose="020B0604020202020204" pitchFamily="34" charset="0"/>
              </a:rPr>
              <a:t>Daha geniş kitlelere ulaşmak için ise Ruby, Haskell, C# gibi diller için de wrapper’lar geliştirmişlerdir.</a:t>
            </a:r>
          </a:p>
          <a:p>
            <a:pPr marL="285750" indent="-285750">
              <a:buFont typeface="Arial" panose="020B0604020202020204" pitchFamily="34" charset="0"/>
              <a:buChar char="•"/>
            </a:pPr>
            <a:endParaRPr lang="tr-TR" dirty="0"/>
          </a:p>
        </p:txBody>
      </p:sp>
      <p:pic>
        <p:nvPicPr>
          <p:cNvPr id="6146" name="Picture 2">
            <a:extLst>
              <a:ext uri="{FF2B5EF4-FFF2-40B4-BE49-F238E27FC236}">
                <a16:creationId xmlns:a16="http://schemas.microsoft.com/office/drawing/2014/main" id="{3B9F8004-BD19-4C27-8218-AD71A7312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205" y="1576873"/>
            <a:ext cx="2734560" cy="337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7291-AAC3-4898-8280-F2349E7B7D04}"/>
              </a:ext>
            </a:extLst>
          </p:cNvPr>
          <p:cNvSpPr>
            <a:spLocks noGrp="1"/>
          </p:cNvSpPr>
          <p:nvPr>
            <p:ph type="title"/>
          </p:nvPr>
        </p:nvSpPr>
        <p:spPr/>
        <p:txBody>
          <a:bodyPr/>
          <a:lstStyle/>
          <a:p>
            <a:r>
              <a:rPr lang="tr-TR" dirty="0"/>
              <a:t>OpenCV Dokümantasyon</a:t>
            </a:r>
          </a:p>
        </p:txBody>
      </p:sp>
      <p:sp>
        <p:nvSpPr>
          <p:cNvPr id="4" name="TextBox 3">
            <a:extLst>
              <a:ext uri="{FF2B5EF4-FFF2-40B4-BE49-F238E27FC236}">
                <a16:creationId xmlns:a16="http://schemas.microsoft.com/office/drawing/2014/main" id="{51FBEEA7-A837-4202-83D9-17BACD5CEE77}"/>
              </a:ext>
            </a:extLst>
          </p:cNvPr>
          <p:cNvSpPr txBox="1"/>
          <p:nvPr/>
        </p:nvSpPr>
        <p:spPr>
          <a:xfrm>
            <a:off x="677334" y="1614196"/>
            <a:ext cx="9101148" cy="4247317"/>
          </a:xfrm>
          <a:prstGeom prst="rect">
            <a:avLst/>
          </a:prstGeom>
          <a:noFill/>
        </p:spPr>
        <p:txBody>
          <a:bodyPr wrap="square" rtlCol="0">
            <a:spAutoFit/>
          </a:bodyPr>
          <a:lstStyle/>
          <a:p>
            <a:pPr marL="285750" indent="-285750">
              <a:buFont typeface="Arial" panose="020B0604020202020204" pitchFamily="34" charset="0"/>
              <a:buChar char="•"/>
            </a:pPr>
            <a:r>
              <a:rPr lang="tr-TR" dirty="0"/>
              <a:t>OpenCV’nin sağladığı fonksiyonları görebilmek ve öğrenebilmek için çok geniş bir dokümantasyon imkanı bulunmaktadır.</a:t>
            </a:r>
          </a:p>
          <a:p>
            <a:pPr marL="285750" indent="-285750">
              <a:buFont typeface="Arial" panose="020B0604020202020204" pitchFamily="34" charset="0"/>
              <a:buChar char="•"/>
            </a:pPr>
            <a:r>
              <a:rPr lang="tr-TR" dirty="0"/>
              <a:t>Bu dokümantasyon sayesinde, hangi fonksiyonun nasıl parametreler aldığını, ne return ettiğini rahatlıkla görebiliriz.</a:t>
            </a:r>
          </a:p>
          <a:p>
            <a:pPr marL="285750" indent="-285750">
              <a:buFont typeface="Arial" panose="020B0604020202020204" pitchFamily="34" charset="0"/>
              <a:buChar char="•"/>
            </a:pPr>
            <a:r>
              <a:rPr lang="tr-TR" dirty="0"/>
              <a:t>Ayrıca yaptığı örnekler sayesinde de fonksiyonun amacını ve işleyişini daha rahat kavrayabiliriz.</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Bu kursta OpenCV dokümantasyonu bizim için en temel kaynak olacaktır.</a:t>
            </a:r>
          </a:p>
          <a:p>
            <a:pPr marL="285750" indent="-285750">
              <a:buFont typeface="Arial" panose="020B0604020202020204" pitchFamily="34" charset="0"/>
              <a:buChar char="•"/>
            </a:pPr>
            <a:r>
              <a:rPr lang="tr-TR" dirty="0"/>
              <a:t>Bu kursta görülmeyecek çok çok fazla fonksiyon olacaktır. Eğer merak ederseniz veya bir proje yapmak isterseniz OpenCV Dokümantasyonları size yol gösterici olacaktır.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Link: </a:t>
            </a:r>
            <a:r>
              <a:rPr lang="tr-TR" dirty="0">
                <a:hlinkClick r:id="rId2"/>
              </a:rPr>
              <a:t>https://docs.opencv.org/</a:t>
            </a:r>
            <a:endParaRPr lang="tr-TR" dirty="0"/>
          </a:p>
          <a:p>
            <a:endParaRPr lang="tr-TR" dirty="0"/>
          </a:p>
          <a:p>
            <a:endParaRPr lang="tr-TR" dirty="0"/>
          </a:p>
        </p:txBody>
      </p:sp>
    </p:spTree>
    <p:extLst>
      <p:ext uri="{BB962C8B-B14F-4D97-AF65-F5344CB8AC3E}">
        <p14:creationId xmlns:p14="http://schemas.microsoft.com/office/powerpoint/2010/main" val="1809426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478F-F295-4339-8E75-951AB44F56BE}"/>
              </a:ext>
            </a:extLst>
          </p:cNvPr>
          <p:cNvSpPr>
            <a:spLocks noGrp="1"/>
          </p:cNvSpPr>
          <p:nvPr>
            <p:ph type="title"/>
          </p:nvPr>
        </p:nvSpPr>
        <p:spPr/>
        <p:txBody>
          <a:bodyPr/>
          <a:lstStyle/>
          <a:p>
            <a:r>
              <a:rPr lang="tr-TR" dirty="0"/>
              <a:t>Kurulması Gerekenler</a:t>
            </a:r>
          </a:p>
        </p:txBody>
      </p:sp>
      <p:sp>
        <p:nvSpPr>
          <p:cNvPr id="4" name="TextBox 3">
            <a:extLst>
              <a:ext uri="{FF2B5EF4-FFF2-40B4-BE49-F238E27FC236}">
                <a16:creationId xmlns:a16="http://schemas.microsoft.com/office/drawing/2014/main" id="{7CFEFCDF-C2E6-4AFD-87E3-6CC24DD6758C}"/>
              </a:ext>
            </a:extLst>
          </p:cNvPr>
          <p:cNvSpPr txBox="1"/>
          <p:nvPr/>
        </p:nvSpPr>
        <p:spPr>
          <a:xfrm>
            <a:off x="811763" y="1930400"/>
            <a:ext cx="8276253" cy="2585323"/>
          </a:xfrm>
          <a:prstGeom prst="rect">
            <a:avLst/>
          </a:prstGeom>
          <a:noFill/>
        </p:spPr>
        <p:txBody>
          <a:bodyPr wrap="square" rtlCol="0">
            <a:spAutoFit/>
          </a:bodyPr>
          <a:lstStyle/>
          <a:p>
            <a:pPr marL="285750" indent="-285750">
              <a:buFont typeface="Arial" panose="020B0604020202020204" pitchFamily="34" charset="0"/>
              <a:buChar char="•"/>
            </a:pPr>
            <a:r>
              <a:rPr lang="tr-TR" dirty="0"/>
              <a:t>Anaconda ( </a:t>
            </a:r>
            <a:r>
              <a:rPr lang="tr-TR" dirty="0">
                <a:hlinkClick r:id="rId2"/>
              </a:rPr>
              <a:t>https://www.anaconda.com/products/individual</a:t>
            </a:r>
            <a:r>
              <a:rPr lang="tr-TR" dirty="0"/>
              <a:t>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OpenCV (Anaconda üzerinden kurulacaktır.)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Numpy (Anaconda üzerinden kurulacaktır.)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Matplotlib (Anaconda üzerinden kurulacaktır.)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Imutils (Anaconda üzerinden kurulacaktır.)</a:t>
            </a:r>
          </a:p>
        </p:txBody>
      </p:sp>
    </p:spTree>
    <p:extLst>
      <p:ext uri="{BB962C8B-B14F-4D97-AF65-F5344CB8AC3E}">
        <p14:creationId xmlns:p14="http://schemas.microsoft.com/office/powerpoint/2010/main" val="408404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0726-E2EF-4524-ADE3-F0A538C3BE15}"/>
              </a:ext>
            </a:extLst>
          </p:cNvPr>
          <p:cNvSpPr>
            <a:spLocks noGrp="1"/>
          </p:cNvSpPr>
          <p:nvPr>
            <p:ph type="title"/>
          </p:nvPr>
        </p:nvSpPr>
        <p:spPr/>
        <p:txBody>
          <a:bodyPr/>
          <a:lstStyle/>
          <a:p>
            <a:r>
              <a:rPr lang="tr-TR" dirty="0"/>
              <a:t>Sonraki Derse Gelmeden:</a:t>
            </a:r>
          </a:p>
        </p:txBody>
      </p:sp>
      <p:sp>
        <p:nvSpPr>
          <p:cNvPr id="6" name="TextBox 5">
            <a:extLst>
              <a:ext uri="{FF2B5EF4-FFF2-40B4-BE49-F238E27FC236}">
                <a16:creationId xmlns:a16="http://schemas.microsoft.com/office/drawing/2014/main" id="{522EFC28-277E-46E3-B1CE-630B518D3CF0}"/>
              </a:ext>
            </a:extLst>
          </p:cNvPr>
          <p:cNvSpPr txBox="1"/>
          <p:nvPr/>
        </p:nvSpPr>
        <p:spPr>
          <a:xfrm>
            <a:off x="677334" y="1930400"/>
            <a:ext cx="8780106" cy="3970318"/>
          </a:xfrm>
          <a:prstGeom prst="rect">
            <a:avLst/>
          </a:prstGeom>
          <a:noFill/>
        </p:spPr>
        <p:txBody>
          <a:bodyPr wrap="square" rtlCol="0">
            <a:spAutoFit/>
          </a:bodyPr>
          <a:lstStyle/>
          <a:p>
            <a:pPr marL="285750" indent="-285750">
              <a:buFont typeface="Arial" panose="020B0604020202020204" pitchFamily="34" charset="0"/>
              <a:buChar char="•"/>
            </a:pPr>
            <a:r>
              <a:rPr lang="tr-TR" dirty="0"/>
              <a:t>Anaconda’yı kurun (Python 3.8 veya 3.7)</a:t>
            </a:r>
          </a:p>
          <a:p>
            <a:pPr marL="285750" indent="-285750">
              <a:buFont typeface="Arial" panose="020B0604020202020204" pitchFamily="34" charset="0"/>
              <a:buChar char="•"/>
            </a:pPr>
            <a:r>
              <a:rPr lang="tr-TR" dirty="0"/>
              <a:t>Virtual Environment oluşturun.</a:t>
            </a:r>
          </a:p>
          <a:p>
            <a:pPr marL="285750" indent="-285750">
              <a:buFont typeface="Arial" panose="020B0604020202020204" pitchFamily="34" charset="0"/>
              <a:buChar char="•"/>
            </a:pPr>
            <a:r>
              <a:rPr lang="tr-TR" dirty="0"/>
              <a:t>Virtual Environment’a OpenCV, Numpy ve Imutils kütüphanelerini yükleyin.</a:t>
            </a:r>
          </a:p>
          <a:p>
            <a:pPr marL="285750" indent="-285750">
              <a:buFont typeface="Arial" panose="020B0604020202020204" pitchFamily="34" charset="0"/>
              <a:buChar char="•"/>
            </a:pPr>
            <a:r>
              <a:rPr lang="tr-TR" dirty="0"/>
              <a:t>Virtual Environment üzerinden Spyder’ı açın</a:t>
            </a:r>
          </a:p>
          <a:p>
            <a:pPr marL="285750" indent="-285750">
              <a:buFont typeface="Arial" panose="020B0604020202020204" pitchFamily="34" charset="0"/>
              <a:buChar char="•"/>
            </a:pPr>
            <a:r>
              <a:rPr lang="tr-TR" dirty="0"/>
              <a:t>Spyder’da bulunan Kernel’e:</a:t>
            </a:r>
          </a:p>
          <a:p>
            <a:pPr marL="285750" indent="-285750">
              <a:buFont typeface="Arial" panose="020B0604020202020204" pitchFamily="34" charset="0"/>
              <a:buChar char="•"/>
            </a:pPr>
            <a:endParaRPr lang="tr-TR" dirty="0"/>
          </a:p>
          <a:p>
            <a:r>
              <a:rPr lang="tr-TR" dirty="0"/>
              <a:t>import cv2</a:t>
            </a:r>
          </a:p>
          <a:p>
            <a:r>
              <a:rPr lang="tr-TR" dirty="0"/>
              <a:t>import numpy as np</a:t>
            </a:r>
          </a:p>
          <a:p>
            <a:r>
              <a:rPr lang="tr-TR" dirty="0"/>
              <a:t>import imutils</a:t>
            </a:r>
          </a:p>
          <a:p>
            <a:r>
              <a:rPr lang="tr-TR" dirty="0"/>
              <a:t>import matplotlib.pyplot as plt</a:t>
            </a:r>
          </a:p>
          <a:p>
            <a:endParaRPr lang="tr-TR" dirty="0"/>
          </a:p>
          <a:p>
            <a:r>
              <a:rPr lang="tr-TR" dirty="0"/>
              <a:t>Yazarak Kernel’den hata alıp almadığınıza bakmanızı istiyorum. Eğer hata alıyorsanız hatayı internetten araştırabilir veya mail üzerinden ya da cep telefonumdan bana ulaşabilirsiniz </a:t>
            </a:r>
            <a:r>
              <a:rPr lang="tr-TR" dirty="0">
                <a:sym typeface="Wingdings" panose="05000000000000000000" pitchFamily="2" charset="2"/>
              </a:rPr>
              <a:t> </a:t>
            </a:r>
            <a:endParaRPr lang="tr-TR" dirty="0"/>
          </a:p>
        </p:txBody>
      </p:sp>
    </p:spTree>
    <p:extLst>
      <p:ext uri="{BB962C8B-B14F-4D97-AF65-F5344CB8AC3E}">
        <p14:creationId xmlns:p14="http://schemas.microsoft.com/office/powerpoint/2010/main" val="220749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0EA9-131A-4BC9-97E5-3F543EA4429D}"/>
              </a:ext>
            </a:extLst>
          </p:cNvPr>
          <p:cNvSpPr>
            <a:spLocks noGrp="1"/>
          </p:cNvSpPr>
          <p:nvPr>
            <p:ph type="title"/>
          </p:nvPr>
        </p:nvSpPr>
        <p:spPr/>
        <p:txBody>
          <a:bodyPr/>
          <a:lstStyle/>
          <a:p>
            <a:r>
              <a:rPr lang="tr-TR" dirty="0"/>
              <a:t>Hoşgeldiniz</a:t>
            </a:r>
          </a:p>
        </p:txBody>
      </p:sp>
      <p:sp>
        <p:nvSpPr>
          <p:cNvPr id="3" name="Content Placeholder 2">
            <a:extLst>
              <a:ext uri="{FF2B5EF4-FFF2-40B4-BE49-F238E27FC236}">
                <a16:creationId xmlns:a16="http://schemas.microsoft.com/office/drawing/2014/main" id="{BC8F9B69-1234-4A4D-9FD7-A7C7C2475B8C}"/>
              </a:ext>
            </a:extLst>
          </p:cNvPr>
          <p:cNvSpPr>
            <a:spLocks noGrp="1"/>
          </p:cNvSpPr>
          <p:nvPr>
            <p:ph idx="1"/>
          </p:nvPr>
        </p:nvSpPr>
        <p:spPr>
          <a:xfrm>
            <a:off x="677334" y="1831706"/>
            <a:ext cx="8596668" cy="3880773"/>
          </a:xfrm>
        </p:spPr>
        <p:txBody>
          <a:bodyPr/>
          <a:lstStyle/>
          <a:p>
            <a:pPr marL="0" indent="0">
              <a:buNone/>
            </a:pPr>
            <a:r>
              <a:rPr lang="tr-TR" dirty="0"/>
              <a:t>	Öncelikle hepiniz hoşgeldiniz. 7 haftalık Python ile OpenCV görüntü işleme dersimizde OpenCV’nin temel fonksiyonlarından başlayıp, günümüzde kullanılan sistemlere kadar bir çok uygulama göreceğiz. Umuyorum ki kurs içerisinde görüntü işlemenin temellerini öğrenip aynı zamanda uygulamalar ile pekiştirerek eğlenceli ve ilgi çekici bir kurs sürecimiz olacaktır.</a:t>
            </a:r>
          </a:p>
        </p:txBody>
      </p:sp>
      <p:pic>
        <p:nvPicPr>
          <p:cNvPr id="1028" name="Picture 4" descr="Yeni Başlayanlar İçin Görüntü işleme'ye Giriş - PEAKUP">
            <a:extLst>
              <a:ext uri="{FF2B5EF4-FFF2-40B4-BE49-F238E27FC236}">
                <a16:creationId xmlns:a16="http://schemas.microsoft.com/office/drawing/2014/main" id="{045BCB64-2406-4FF2-A300-3B56D57F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702" y="3772093"/>
            <a:ext cx="4792755" cy="258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81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53D1-0692-42F2-92F0-A95886A0A155}"/>
              </a:ext>
            </a:extLst>
          </p:cNvPr>
          <p:cNvSpPr>
            <a:spLocks noGrp="1"/>
          </p:cNvSpPr>
          <p:nvPr>
            <p:ph type="title"/>
          </p:nvPr>
        </p:nvSpPr>
        <p:spPr/>
        <p:txBody>
          <a:bodyPr/>
          <a:lstStyle/>
          <a:p>
            <a:r>
              <a:rPr lang="tr-TR" dirty="0"/>
              <a:t>Ben Kimim ?</a:t>
            </a:r>
          </a:p>
        </p:txBody>
      </p:sp>
      <p:sp>
        <p:nvSpPr>
          <p:cNvPr id="3" name="Content Placeholder 2">
            <a:extLst>
              <a:ext uri="{FF2B5EF4-FFF2-40B4-BE49-F238E27FC236}">
                <a16:creationId xmlns:a16="http://schemas.microsoft.com/office/drawing/2014/main" id="{349BA933-7E1A-4D7C-9304-EA4B162E6DEC}"/>
              </a:ext>
            </a:extLst>
          </p:cNvPr>
          <p:cNvSpPr>
            <a:spLocks noGrp="1"/>
          </p:cNvSpPr>
          <p:nvPr>
            <p:ph idx="1"/>
          </p:nvPr>
        </p:nvSpPr>
        <p:spPr>
          <a:xfrm>
            <a:off x="676750" y="1284377"/>
            <a:ext cx="4482495" cy="3880773"/>
          </a:xfrm>
        </p:spPr>
        <p:txBody>
          <a:bodyPr>
            <a:normAutofit fontScale="92500" lnSpcReduction="10000"/>
          </a:bodyPr>
          <a:lstStyle/>
          <a:p>
            <a:endParaRPr lang="tr-TR" dirty="0"/>
          </a:p>
          <a:p>
            <a:endParaRPr lang="tr-TR" dirty="0"/>
          </a:p>
          <a:p>
            <a:r>
              <a:rPr lang="tr-TR" dirty="0"/>
              <a:t>Evren Çetinkaya</a:t>
            </a:r>
          </a:p>
          <a:p>
            <a:r>
              <a:rPr lang="tr-TR" dirty="0"/>
              <a:t>İTÜ Bilgisayar Mühendisliği, 3.Sınıf</a:t>
            </a:r>
          </a:p>
          <a:p>
            <a:r>
              <a:rPr lang="tr-TR" dirty="0"/>
              <a:t>İTÜ Rover Takımı, Yazılım Ekibi Üyesi (2018-2019), Otonom uzay aracı üzerine nesne tespiti</a:t>
            </a:r>
          </a:p>
          <a:p>
            <a:r>
              <a:rPr lang="tr-TR" dirty="0"/>
              <a:t>İTÜ Rover Takımı, Yazılım Ekibi Liderliği (2019-2020 Mart)</a:t>
            </a:r>
          </a:p>
          <a:p>
            <a:r>
              <a:rPr lang="tr-TR" dirty="0"/>
              <a:t>Uluslararası yarışmalar (ERC, URC)</a:t>
            </a:r>
          </a:p>
          <a:p>
            <a:r>
              <a:rPr lang="tr-TR" dirty="0"/>
              <a:t>Neural Networks, GAN (Generative Adversarial Networks)</a:t>
            </a:r>
          </a:p>
          <a:p>
            <a:endParaRPr lang="tr-TR" dirty="0"/>
          </a:p>
          <a:p>
            <a:endParaRPr lang="tr-TR" dirty="0"/>
          </a:p>
          <a:p>
            <a:endParaRPr lang="tr-TR" dirty="0"/>
          </a:p>
          <a:p>
            <a:endParaRPr lang="tr-TR" dirty="0"/>
          </a:p>
        </p:txBody>
      </p:sp>
      <p:pic>
        <p:nvPicPr>
          <p:cNvPr id="2050" name="Picture 2" descr="Fotoğrafı düzenle">
            <a:extLst>
              <a:ext uri="{FF2B5EF4-FFF2-40B4-BE49-F238E27FC236}">
                <a16:creationId xmlns:a16="http://schemas.microsoft.com/office/drawing/2014/main" id="{154139F0-45C5-4495-B428-81AEB363F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90352"/>
            <a:ext cx="3337249" cy="3337249"/>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F1D90A-0A33-4316-ABBE-66F8928C7CDB}"/>
              </a:ext>
            </a:extLst>
          </p:cNvPr>
          <p:cNvSpPr txBox="1"/>
          <p:nvPr/>
        </p:nvSpPr>
        <p:spPr>
          <a:xfrm>
            <a:off x="5579706" y="5262465"/>
            <a:ext cx="4674637" cy="923330"/>
          </a:xfrm>
          <a:prstGeom prst="rect">
            <a:avLst/>
          </a:prstGeom>
          <a:noFill/>
        </p:spPr>
        <p:txBody>
          <a:bodyPr wrap="square" rtlCol="0">
            <a:spAutoFit/>
          </a:bodyPr>
          <a:lstStyle/>
          <a:p>
            <a:pPr algn="ctr"/>
            <a:r>
              <a:rPr lang="tr-TR" dirty="0"/>
              <a:t>LinkedIn: </a:t>
            </a:r>
            <a:r>
              <a:rPr lang="tr-TR" dirty="0">
                <a:solidFill>
                  <a:srgbClr val="FF0000"/>
                </a:solidFill>
                <a:hlinkClick r:id="rId3">
                  <a:extLst>
                    <a:ext uri="{A12FA001-AC4F-418D-AE19-62706E023703}">
                      <ahyp:hlinkClr xmlns:ahyp="http://schemas.microsoft.com/office/drawing/2018/hyperlinkcolor" val="tx"/>
                    </a:ext>
                  </a:extLst>
                </a:hlinkClick>
              </a:rPr>
              <a:t>https://www.linkedin.com/in/evren-%C3%A7etinkaya-ba1b00175/</a:t>
            </a:r>
            <a:r>
              <a:rPr lang="tr-TR" dirty="0">
                <a:solidFill>
                  <a:srgbClr val="FF0000"/>
                </a:solidFill>
              </a:rPr>
              <a:t> </a:t>
            </a:r>
          </a:p>
        </p:txBody>
      </p:sp>
      <p:sp>
        <p:nvSpPr>
          <p:cNvPr id="5" name="TextBox 4">
            <a:extLst>
              <a:ext uri="{FF2B5EF4-FFF2-40B4-BE49-F238E27FC236}">
                <a16:creationId xmlns:a16="http://schemas.microsoft.com/office/drawing/2014/main" id="{50012FD3-BBD1-4C48-90ED-2210ABC07D5D}"/>
              </a:ext>
            </a:extLst>
          </p:cNvPr>
          <p:cNvSpPr txBox="1"/>
          <p:nvPr/>
        </p:nvSpPr>
        <p:spPr>
          <a:xfrm>
            <a:off x="5427305" y="6248400"/>
            <a:ext cx="4674637" cy="369332"/>
          </a:xfrm>
          <a:prstGeom prst="rect">
            <a:avLst/>
          </a:prstGeom>
          <a:noFill/>
        </p:spPr>
        <p:txBody>
          <a:bodyPr wrap="square" rtlCol="0">
            <a:spAutoFit/>
          </a:bodyPr>
          <a:lstStyle/>
          <a:p>
            <a:pPr algn="ctr"/>
            <a:r>
              <a:rPr lang="tr-TR" dirty="0"/>
              <a:t>E-mail: </a:t>
            </a:r>
            <a:r>
              <a:rPr lang="tr-TR" dirty="0">
                <a:solidFill>
                  <a:srgbClr val="FF0000"/>
                </a:solidFill>
              </a:rPr>
              <a:t>cetinkayevren123@gmail.com</a:t>
            </a:r>
          </a:p>
        </p:txBody>
      </p:sp>
    </p:spTree>
    <p:extLst>
      <p:ext uri="{BB962C8B-B14F-4D97-AF65-F5344CB8AC3E}">
        <p14:creationId xmlns:p14="http://schemas.microsoft.com/office/powerpoint/2010/main" val="89257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B04A-1097-466B-A426-18D084DB172F}"/>
              </a:ext>
            </a:extLst>
          </p:cNvPr>
          <p:cNvSpPr>
            <a:spLocks noGrp="1"/>
          </p:cNvSpPr>
          <p:nvPr>
            <p:ph type="title"/>
          </p:nvPr>
        </p:nvSpPr>
        <p:spPr/>
        <p:txBody>
          <a:bodyPr/>
          <a:lstStyle/>
          <a:p>
            <a:r>
              <a:rPr lang="tr-TR" dirty="0"/>
              <a:t>Neler Göreceğiz ?</a:t>
            </a:r>
          </a:p>
        </p:txBody>
      </p:sp>
      <p:sp>
        <p:nvSpPr>
          <p:cNvPr id="3" name="Content Placeholder 2">
            <a:extLst>
              <a:ext uri="{FF2B5EF4-FFF2-40B4-BE49-F238E27FC236}">
                <a16:creationId xmlns:a16="http://schemas.microsoft.com/office/drawing/2014/main" id="{397DA7A8-D731-4FFF-96C9-DC26BF702EA7}"/>
              </a:ext>
            </a:extLst>
          </p:cNvPr>
          <p:cNvSpPr>
            <a:spLocks noGrp="1"/>
          </p:cNvSpPr>
          <p:nvPr>
            <p:ph idx="1"/>
          </p:nvPr>
        </p:nvSpPr>
        <p:spPr>
          <a:xfrm>
            <a:off x="677334" y="1231641"/>
            <a:ext cx="8596668" cy="5383763"/>
          </a:xfrm>
        </p:spPr>
        <p:txBody>
          <a:bodyPr>
            <a:normAutofit fontScale="92500" lnSpcReduction="10000"/>
          </a:bodyPr>
          <a:lstStyle/>
          <a:p>
            <a:pPr>
              <a:buFont typeface="+mj-lt"/>
              <a:buAutoNum type="arabicPeriod"/>
            </a:pPr>
            <a:r>
              <a:rPr lang="tr-TR" b="1" dirty="0"/>
              <a:t>Giriş</a:t>
            </a:r>
          </a:p>
          <a:p>
            <a:pPr lvl="1">
              <a:buFont typeface="+mj-lt"/>
              <a:buAutoNum type="arabicPeriod"/>
            </a:pPr>
            <a:r>
              <a:rPr lang="tr-TR" dirty="0"/>
              <a:t>Tanıtım, görüntü işleme nedir ? Tarihçesi</a:t>
            </a:r>
          </a:p>
          <a:p>
            <a:pPr lvl="1">
              <a:buFont typeface="+mj-lt"/>
              <a:buAutoNum type="arabicPeriod"/>
            </a:pPr>
            <a:r>
              <a:rPr lang="tr-TR" dirty="0"/>
              <a:t>OpenCV nedir, dökümantasyon</a:t>
            </a:r>
          </a:p>
          <a:p>
            <a:pPr lvl="1">
              <a:buFont typeface="+mj-lt"/>
              <a:buAutoNum type="arabicPeriod"/>
            </a:pPr>
            <a:r>
              <a:rPr lang="tr-TR" dirty="0"/>
              <a:t>Kurulması Gerekenler</a:t>
            </a:r>
          </a:p>
          <a:p>
            <a:pPr>
              <a:buFont typeface="+mj-lt"/>
              <a:buAutoNum type="arabicPeriod"/>
            </a:pPr>
            <a:r>
              <a:rPr lang="tr-TR" b="1" dirty="0"/>
              <a:t>Temel Resim İşlemleri</a:t>
            </a:r>
          </a:p>
          <a:p>
            <a:pPr lvl="1">
              <a:buFont typeface="+mj-lt"/>
              <a:buAutoNum type="arabicPeriod"/>
            </a:pPr>
            <a:r>
              <a:rPr lang="tr-TR" dirty="0"/>
              <a:t>Resim Nedir, Piksel Kavramları</a:t>
            </a:r>
          </a:p>
          <a:p>
            <a:pPr lvl="1">
              <a:buFont typeface="+mj-lt"/>
              <a:buAutoNum type="arabicPeriod"/>
            </a:pPr>
            <a:r>
              <a:rPr lang="tr-TR" dirty="0"/>
              <a:t>JPG, PNG, BMP resim formatları</a:t>
            </a:r>
          </a:p>
          <a:p>
            <a:pPr lvl="1">
              <a:buFont typeface="+mj-lt"/>
              <a:buAutoNum type="arabicPeriod"/>
            </a:pPr>
            <a:r>
              <a:rPr lang="tr-TR" dirty="0"/>
              <a:t>RGB, HSV, Gray renk aralıkları</a:t>
            </a:r>
          </a:p>
          <a:p>
            <a:pPr lvl="1">
              <a:buFont typeface="+mj-lt"/>
              <a:buAutoNum type="arabicPeriod"/>
            </a:pPr>
            <a:r>
              <a:rPr lang="tr-TR" dirty="0"/>
              <a:t>Piksel İşlemleri</a:t>
            </a:r>
          </a:p>
          <a:p>
            <a:pPr>
              <a:buFont typeface="+mj-lt"/>
              <a:buAutoNum type="arabicPeriod"/>
            </a:pPr>
            <a:r>
              <a:rPr lang="tr-TR" b="1" dirty="0"/>
              <a:t>Video ve Kamera İşlemleri</a:t>
            </a:r>
          </a:p>
          <a:p>
            <a:pPr lvl="1">
              <a:buFont typeface="+mj-lt"/>
              <a:buAutoNum type="arabicPeriod"/>
            </a:pPr>
            <a:r>
              <a:rPr lang="tr-TR" dirty="0"/>
              <a:t>Temel Resim İşlemleri (Devamı)</a:t>
            </a:r>
          </a:p>
          <a:p>
            <a:pPr lvl="1">
              <a:buFont typeface="+mj-lt"/>
              <a:buAutoNum type="arabicPeriod"/>
            </a:pPr>
            <a:r>
              <a:rPr lang="tr-TR" dirty="0"/>
              <a:t>Video Kavramı</a:t>
            </a:r>
          </a:p>
          <a:p>
            <a:pPr lvl="1">
              <a:buFont typeface="+mj-lt"/>
              <a:buAutoNum type="arabicPeriod"/>
            </a:pPr>
            <a:r>
              <a:rPr lang="tr-TR" dirty="0"/>
              <a:t>Videoyu resimler olarak alma</a:t>
            </a:r>
          </a:p>
          <a:p>
            <a:pPr lvl="1">
              <a:buFont typeface="+mj-lt"/>
              <a:buAutoNum type="arabicPeriod"/>
            </a:pPr>
            <a:r>
              <a:rPr lang="tr-TR" dirty="0"/>
              <a:t>Kod üzerinden video çalıştırma</a:t>
            </a:r>
          </a:p>
          <a:p>
            <a:pPr lvl="1">
              <a:buFont typeface="+mj-lt"/>
              <a:buAutoNum type="arabicPeriod"/>
            </a:pPr>
            <a:r>
              <a:rPr lang="tr-TR" dirty="0"/>
              <a:t>Kod üzerinden anlık görüntü alma</a:t>
            </a:r>
          </a:p>
          <a:p>
            <a:pPr lvl="1">
              <a:buFont typeface="+mj-lt"/>
              <a:buAutoNum type="arabicPeriod"/>
            </a:pPr>
            <a:r>
              <a:rPr lang="tr-TR" dirty="0"/>
              <a:t>Video çözünürlüğü ve scale etme</a:t>
            </a:r>
          </a:p>
        </p:txBody>
      </p:sp>
    </p:spTree>
    <p:extLst>
      <p:ext uri="{BB962C8B-B14F-4D97-AF65-F5344CB8AC3E}">
        <p14:creationId xmlns:p14="http://schemas.microsoft.com/office/powerpoint/2010/main" val="102976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60D5-B317-48DC-81D7-99CC91A759FE}"/>
              </a:ext>
            </a:extLst>
          </p:cNvPr>
          <p:cNvSpPr>
            <a:spLocks noGrp="1"/>
          </p:cNvSpPr>
          <p:nvPr>
            <p:ph type="title"/>
          </p:nvPr>
        </p:nvSpPr>
        <p:spPr/>
        <p:txBody>
          <a:bodyPr/>
          <a:lstStyle/>
          <a:p>
            <a:r>
              <a:rPr lang="tr-TR" dirty="0"/>
              <a:t>Neler Göreceğiz ?</a:t>
            </a:r>
          </a:p>
        </p:txBody>
      </p:sp>
      <p:sp>
        <p:nvSpPr>
          <p:cNvPr id="3" name="Content Placeholder 2">
            <a:extLst>
              <a:ext uri="{FF2B5EF4-FFF2-40B4-BE49-F238E27FC236}">
                <a16:creationId xmlns:a16="http://schemas.microsoft.com/office/drawing/2014/main" id="{3202CB42-E28A-4107-B7C2-2B6C087BFC54}"/>
              </a:ext>
            </a:extLst>
          </p:cNvPr>
          <p:cNvSpPr>
            <a:spLocks noGrp="1"/>
          </p:cNvSpPr>
          <p:nvPr>
            <p:ph idx="1"/>
          </p:nvPr>
        </p:nvSpPr>
        <p:spPr/>
        <p:txBody>
          <a:bodyPr>
            <a:normAutofit fontScale="92500" lnSpcReduction="10000"/>
          </a:bodyPr>
          <a:lstStyle/>
          <a:p>
            <a:pPr>
              <a:buAutoNum type="arabicPeriod" startAt="4"/>
            </a:pPr>
            <a:r>
              <a:rPr lang="tr-TR" b="1" dirty="0"/>
              <a:t>Filtreleme İşlemleri</a:t>
            </a:r>
          </a:p>
          <a:p>
            <a:pPr marL="800100" lvl="1" indent="-342900">
              <a:buAutoNum type="arabicPeriod"/>
            </a:pPr>
            <a:r>
              <a:rPr lang="tr-TR" dirty="0">
                <a:solidFill>
                  <a:schemeClr val="tx1"/>
                </a:solidFill>
              </a:rPr>
              <a:t>Renk Filtreleme</a:t>
            </a:r>
          </a:p>
          <a:p>
            <a:pPr marL="800100" lvl="1" indent="-342900">
              <a:buAutoNum type="arabicPeriod"/>
            </a:pPr>
            <a:r>
              <a:rPr lang="tr-TR" dirty="0">
                <a:solidFill>
                  <a:schemeClr val="tx1"/>
                </a:solidFill>
              </a:rPr>
              <a:t>Bulanıklaştırma</a:t>
            </a:r>
          </a:p>
          <a:p>
            <a:pPr marL="800100" lvl="1" indent="-342900">
              <a:buAutoNum type="arabicPeriod"/>
            </a:pPr>
            <a:r>
              <a:rPr lang="tr-TR" dirty="0">
                <a:solidFill>
                  <a:schemeClr val="tx1"/>
                </a:solidFill>
              </a:rPr>
              <a:t>Canny Edge</a:t>
            </a:r>
          </a:p>
          <a:p>
            <a:pPr marL="800100" lvl="1" indent="-342900">
              <a:buAutoNum type="arabicPeriod"/>
            </a:pPr>
            <a:r>
              <a:rPr lang="tr-TR" dirty="0">
                <a:solidFill>
                  <a:schemeClr val="tx1"/>
                </a:solidFill>
              </a:rPr>
              <a:t>Çeşitli Filtreleme ve Maskeleme</a:t>
            </a:r>
          </a:p>
          <a:p>
            <a:pPr marL="800100" lvl="1" indent="-342900">
              <a:buAutoNum type="arabicPeriod"/>
            </a:pPr>
            <a:r>
              <a:rPr lang="tr-TR" dirty="0">
                <a:solidFill>
                  <a:schemeClr val="tx1"/>
                </a:solidFill>
              </a:rPr>
              <a:t>Erosion ve Dilation</a:t>
            </a:r>
          </a:p>
          <a:p>
            <a:pPr>
              <a:buAutoNum type="arabicPeriod" startAt="4"/>
            </a:pPr>
            <a:r>
              <a:rPr lang="tr-TR" b="1" dirty="0"/>
              <a:t>Resim ve Video Üzerinden Nesne Tespiti</a:t>
            </a:r>
          </a:p>
          <a:p>
            <a:pPr marL="800100" lvl="1" indent="-342900">
              <a:buAutoNum type="arabicPeriod"/>
            </a:pPr>
            <a:r>
              <a:rPr lang="tr-TR" dirty="0">
                <a:solidFill>
                  <a:schemeClr val="tx1"/>
                </a:solidFill>
              </a:rPr>
              <a:t>Resimde köşe bulma</a:t>
            </a:r>
          </a:p>
          <a:p>
            <a:pPr marL="800100" lvl="1" indent="-342900">
              <a:buAutoNum type="arabicPeriod"/>
            </a:pPr>
            <a:r>
              <a:rPr lang="tr-TR" dirty="0">
                <a:solidFill>
                  <a:schemeClr val="tx1"/>
                </a:solidFill>
              </a:rPr>
              <a:t>Resim üzerinde nesne tespiti</a:t>
            </a:r>
          </a:p>
          <a:p>
            <a:pPr marL="800100" lvl="1" indent="-342900">
              <a:buAutoNum type="arabicPeriod"/>
            </a:pPr>
            <a:r>
              <a:rPr lang="tr-TR" dirty="0">
                <a:solidFill>
                  <a:schemeClr val="tx1"/>
                </a:solidFill>
              </a:rPr>
              <a:t>Resim üzerinde metin okuma</a:t>
            </a:r>
          </a:p>
          <a:p>
            <a:pPr marL="800100" lvl="1" indent="-342900">
              <a:buAutoNum type="arabicPeriod"/>
            </a:pPr>
            <a:r>
              <a:rPr lang="tr-TR" dirty="0">
                <a:solidFill>
                  <a:schemeClr val="tx1"/>
                </a:solidFill>
              </a:rPr>
              <a:t>Haar Cascade (Giriş, Teori)</a:t>
            </a:r>
          </a:p>
          <a:p>
            <a:endParaRPr lang="tr-TR" dirty="0"/>
          </a:p>
        </p:txBody>
      </p:sp>
    </p:spTree>
    <p:extLst>
      <p:ext uri="{BB962C8B-B14F-4D97-AF65-F5344CB8AC3E}">
        <p14:creationId xmlns:p14="http://schemas.microsoft.com/office/powerpoint/2010/main" val="54293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79D3-5881-4EDD-B8BF-68B7265909D0}"/>
              </a:ext>
            </a:extLst>
          </p:cNvPr>
          <p:cNvSpPr>
            <a:spLocks noGrp="1"/>
          </p:cNvSpPr>
          <p:nvPr>
            <p:ph type="title"/>
          </p:nvPr>
        </p:nvSpPr>
        <p:spPr/>
        <p:txBody>
          <a:bodyPr/>
          <a:lstStyle/>
          <a:p>
            <a:r>
              <a:rPr lang="tr-TR" dirty="0"/>
              <a:t>Neler Göreceğiz ?</a:t>
            </a:r>
          </a:p>
        </p:txBody>
      </p:sp>
      <p:sp>
        <p:nvSpPr>
          <p:cNvPr id="3" name="Content Placeholder 2">
            <a:extLst>
              <a:ext uri="{FF2B5EF4-FFF2-40B4-BE49-F238E27FC236}">
                <a16:creationId xmlns:a16="http://schemas.microsoft.com/office/drawing/2014/main" id="{44A24228-719F-44B5-BE57-78BE646DD88B}"/>
              </a:ext>
            </a:extLst>
          </p:cNvPr>
          <p:cNvSpPr>
            <a:spLocks noGrp="1"/>
          </p:cNvSpPr>
          <p:nvPr>
            <p:ph idx="1"/>
          </p:nvPr>
        </p:nvSpPr>
        <p:spPr>
          <a:xfrm>
            <a:off x="677334" y="1427585"/>
            <a:ext cx="8596668" cy="4613778"/>
          </a:xfrm>
        </p:spPr>
        <p:txBody>
          <a:bodyPr>
            <a:normAutofit fontScale="92500" lnSpcReduction="20000"/>
          </a:bodyPr>
          <a:lstStyle/>
          <a:p>
            <a:pPr>
              <a:buAutoNum type="arabicPeriod" startAt="6"/>
            </a:pPr>
            <a:r>
              <a:rPr lang="tr-TR" b="1" dirty="0">
                <a:solidFill>
                  <a:schemeClr val="tx1"/>
                </a:solidFill>
              </a:rPr>
              <a:t>Haar Cascade</a:t>
            </a:r>
          </a:p>
          <a:p>
            <a:pPr marL="800100" lvl="1" indent="-342900">
              <a:buAutoNum type="arabicPeriod"/>
            </a:pPr>
            <a:r>
              <a:rPr lang="tr-TR" dirty="0">
                <a:solidFill>
                  <a:schemeClr val="tx1"/>
                </a:solidFill>
              </a:rPr>
              <a:t>Mantalite</a:t>
            </a:r>
          </a:p>
          <a:p>
            <a:pPr marL="800100" lvl="1" indent="-342900">
              <a:buAutoNum type="arabicPeriod"/>
            </a:pPr>
            <a:r>
              <a:rPr lang="tr-TR" dirty="0">
                <a:solidFill>
                  <a:schemeClr val="tx1"/>
                </a:solidFill>
              </a:rPr>
              <a:t>XML nedir ?</a:t>
            </a:r>
          </a:p>
          <a:p>
            <a:pPr marL="800100" lvl="1" indent="-342900">
              <a:buAutoNum type="arabicPeriod"/>
            </a:pPr>
            <a:r>
              <a:rPr lang="tr-TR" dirty="0">
                <a:solidFill>
                  <a:schemeClr val="tx1"/>
                </a:solidFill>
              </a:rPr>
              <a:t>XML üretimi</a:t>
            </a:r>
          </a:p>
          <a:p>
            <a:pPr marL="800100" lvl="1" indent="-342900">
              <a:buAutoNum type="arabicPeriod"/>
            </a:pPr>
            <a:r>
              <a:rPr lang="tr-TR" dirty="0">
                <a:solidFill>
                  <a:schemeClr val="tx1"/>
                </a:solidFill>
              </a:rPr>
              <a:t>Yüz ve Göz Tespiti</a:t>
            </a:r>
          </a:p>
          <a:p>
            <a:pPr marL="800100" lvl="1" indent="-342900">
              <a:buAutoNum type="arabicPeriod"/>
            </a:pPr>
            <a:r>
              <a:rPr lang="tr-TR" dirty="0">
                <a:solidFill>
                  <a:schemeClr val="tx1"/>
                </a:solidFill>
              </a:rPr>
              <a:t>Vücut Tespiti</a:t>
            </a:r>
          </a:p>
          <a:p>
            <a:pPr marL="800100" lvl="1" indent="-342900">
              <a:buAutoNum type="arabicPeriod"/>
            </a:pPr>
            <a:r>
              <a:rPr lang="tr-TR" dirty="0">
                <a:solidFill>
                  <a:schemeClr val="tx1"/>
                </a:solidFill>
              </a:rPr>
              <a:t>Araç Tespiti</a:t>
            </a:r>
          </a:p>
          <a:p>
            <a:pPr marL="800100" lvl="1" indent="-342900">
              <a:buAutoNum type="arabicPeriod"/>
            </a:pPr>
            <a:r>
              <a:rPr lang="tr-TR" dirty="0">
                <a:solidFill>
                  <a:schemeClr val="tx1"/>
                </a:solidFill>
              </a:rPr>
              <a:t>Günümüzde Yapılan Projeler (Giriş)</a:t>
            </a:r>
          </a:p>
          <a:p>
            <a:pPr>
              <a:buAutoNum type="arabicPeriod" startAt="6"/>
            </a:pPr>
            <a:r>
              <a:rPr lang="tr-TR" b="1" dirty="0">
                <a:solidFill>
                  <a:schemeClr val="tx1"/>
                </a:solidFill>
              </a:rPr>
              <a:t>Görüntü İşleme ile Yapılan Çalışmalar</a:t>
            </a:r>
          </a:p>
          <a:p>
            <a:pPr marL="800100" lvl="1" indent="-342900">
              <a:buAutoNum type="arabicPeriod"/>
            </a:pPr>
            <a:r>
              <a:rPr lang="tr-TR" dirty="0">
                <a:solidFill>
                  <a:schemeClr val="tx1"/>
                </a:solidFill>
              </a:rPr>
              <a:t>Çeşitli Projeler</a:t>
            </a:r>
          </a:p>
          <a:p>
            <a:pPr marL="800100" lvl="1" indent="-342900">
              <a:buAutoNum type="arabicPeriod"/>
            </a:pPr>
            <a:r>
              <a:rPr lang="tr-TR" dirty="0">
                <a:solidFill>
                  <a:schemeClr val="tx1"/>
                </a:solidFill>
              </a:rPr>
              <a:t>Görüntü İşleme ve Yapay Zeka</a:t>
            </a:r>
          </a:p>
          <a:p>
            <a:pPr marL="800100" lvl="1" indent="-342900">
              <a:buAutoNum type="arabicPeriod"/>
            </a:pPr>
            <a:r>
              <a:rPr lang="tr-TR" dirty="0">
                <a:solidFill>
                  <a:schemeClr val="tx1"/>
                </a:solidFill>
              </a:rPr>
              <a:t>Data Science ve CNN (Convolutional Neural Networks)</a:t>
            </a:r>
          </a:p>
          <a:p>
            <a:pPr marL="800100" lvl="1" indent="-342900">
              <a:buAutoNum type="arabicPeriod"/>
            </a:pPr>
            <a:r>
              <a:rPr lang="tr-TR" dirty="0">
                <a:solidFill>
                  <a:schemeClr val="tx1"/>
                </a:solidFill>
              </a:rPr>
              <a:t>Keras, Tensorflow ve Pytorch</a:t>
            </a:r>
          </a:p>
          <a:p>
            <a:pPr marL="800100" lvl="1" indent="-342900">
              <a:buAutoNum type="arabicPeriod"/>
            </a:pPr>
            <a:r>
              <a:rPr lang="tr-TR" dirty="0">
                <a:solidFill>
                  <a:schemeClr val="tx1"/>
                </a:solidFill>
              </a:rPr>
              <a:t>Sürpriz proje</a:t>
            </a:r>
          </a:p>
          <a:p>
            <a:pPr marL="800100" lvl="1" indent="-342900">
              <a:buAutoNum type="arabicPeriod"/>
            </a:pPr>
            <a:endParaRPr lang="tr-TR" dirty="0">
              <a:solidFill>
                <a:schemeClr val="accent1"/>
              </a:solidFill>
            </a:endParaRPr>
          </a:p>
          <a:p>
            <a:pPr marL="800100" lvl="1" indent="-342900">
              <a:buAutoNum type="arabicPeriod"/>
            </a:pPr>
            <a:endParaRPr lang="tr-TR" dirty="0">
              <a:solidFill>
                <a:schemeClr val="accent1"/>
              </a:solidFill>
            </a:endParaRPr>
          </a:p>
          <a:p>
            <a:pPr marL="800100" lvl="1" indent="-342900">
              <a:buAutoNum type="arabicPeriod"/>
            </a:pPr>
            <a:endParaRPr lang="tr-TR" dirty="0">
              <a:solidFill>
                <a:schemeClr val="accent1"/>
              </a:solidFill>
            </a:endParaRPr>
          </a:p>
          <a:p>
            <a:pPr marL="800100" lvl="1" indent="-342900">
              <a:buAutoNum type="arabicPeriod"/>
            </a:pPr>
            <a:endParaRPr lang="tr-TR" dirty="0">
              <a:solidFill>
                <a:schemeClr val="accent1"/>
              </a:solidFill>
            </a:endParaRPr>
          </a:p>
        </p:txBody>
      </p:sp>
    </p:spTree>
    <p:extLst>
      <p:ext uri="{BB962C8B-B14F-4D97-AF65-F5344CB8AC3E}">
        <p14:creationId xmlns:p14="http://schemas.microsoft.com/office/powerpoint/2010/main" val="2194046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5447-A45F-4CA9-A122-BBBEF305973A}"/>
              </a:ext>
            </a:extLst>
          </p:cNvPr>
          <p:cNvSpPr>
            <a:spLocks noGrp="1"/>
          </p:cNvSpPr>
          <p:nvPr>
            <p:ph type="title"/>
          </p:nvPr>
        </p:nvSpPr>
        <p:spPr/>
        <p:txBody>
          <a:bodyPr/>
          <a:lstStyle/>
          <a:p>
            <a:r>
              <a:rPr lang="tr-TR" dirty="0"/>
              <a:t>Kullanılan Kaynaklar</a:t>
            </a:r>
          </a:p>
        </p:txBody>
      </p:sp>
      <p:sp>
        <p:nvSpPr>
          <p:cNvPr id="5" name="TextBox 4">
            <a:extLst>
              <a:ext uri="{FF2B5EF4-FFF2-40B4-BE49-F238E27FC236}">
                <a16:creationId xmlns:a16="http://schemas.microsoft.com/office/drawing/2014/main" id="{BA38E70B-4BDA-4311-8826-C4642A2345A5}"/>
              </a:ext>
            </a:extLst>
          </p:cNvPr>
          <p:cNvSpPr txBox="1"/>
          <p:nvPr/>
        </p:nvSpPr>
        <p:spPr>
          <a:xfrm>
            <a:off x="677334" y="1930400"/>
            <a:ext cx="7123058" cy="4247317"/>
          </a:xfrm>
          <a:prstGeom prst="rect">
            <a:avLst/>
          </a:prstGeom>
          <a:noFill/>
        </p:spPr>
        <p:txBody>
          <a:bodyPr wrap="square">
            <a:spAutoFit/>
          </a:bodyPr>
          <a:lstStyle/>
          <a:p>
            <a:pPr marL="285750" indent="-285750">
              <a:buFont typeface="Arial" panose="020B0604020202020204" pitchFamily="34" charset="0"/>
              <a:buChar char="•"/>
            </a:pPr>
            <a:r>
              <a:rPr lang="tr-TR" dirty="0"/>
              <a:t>https://docs.opencv.org/master/d9/df8/tutorial_root.html</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latin typeface="+mj-lt"/>
              </a:rPr>
              <a:t>Coursera – Image Basics with OpenCV</a:t>
            </a:r>
          </a:p>
          <a:p>
            <a:pPr marL="285750" indent="-285750">
              <a:buFont typeface="Arial" panose="020B0604020202020204" pitchFamily="34" charset="0"/>
              <a:buChar char="•"/>
            </a:pPr>
            <a:endParaRPr lang="tr-TR" dirty="0">
              <a:latin typeface="+mj-lt"/>
            </a:endParaRPr>
          </a:p>
          <a:p>
            <a:pPr marL="285750" indent="-285750">
              <a:buFont typeface="Arial" panose="020B0604020202020204" pitchFamily="34" charset="0"/>
              <a:buChar char="•"/>
            </a:pPr>
            <a:r>
              <a:rPr lang="tr-TR" i="0" dirty="0">
                <a:effectLst/>
                <a:latin typeface="+mj-lt"/>
              </a:rPr>
              <a:t>Udemy – Python OpenCV ile görüntü işleme kursları</a:t>
            </a:r>
          </a:p>
          <a:p>
            <a:pPr marL="285750" indent="-285750">
              <a:buFont typeface="Arial" panose="020B0604020202020204" pitchFamily="34" charset="0"/>
              <a:buChar char="•"/>
            </a:pPr>
            <a:endParaRPr lang="tr-TR" i="0" dirty="0">
              <a:effectLst/>
              <a:latin typeface="+mj-lt"/>
            </a:endParaRPr>
          </a:p>
          <a:p>
            <a:pPr marL="285750" indent="-285750">
              <a:buFont typeface="Arial" panose="020B0604020202020204" pitchFamily="34" charset="0"/>
              <a:buChar char="•"/>
            </a:pPr>
            <a:r>
              <a:rPr lang="tr-TR" i="0" dirty="0">
                <a:effectLst/>
                <a:latin typeface="+mj-lt"/>
              </a:rPr>
              <a:t>https://towardsdatascience.com/</a:t>
            </a:r>
          </a:p>
          <a:p>
            <a:pPr marL="285750" indent="-285750">
              <a:buFont typeface="Arial" panose="020B0604020202020204" pitchFamily="34" charset="0"/>
              <a:buChar char="•"/>
            </a:pPr>
            <a:endParaRPr lang="tr-TR" i="0" dirty="0">
              <a:effectLst/>
              <a:latin typeface="+mj-lt"/>
            </a:endParaRPr>
          </a:p>
          <a:p>
            <a:pPr marL="285750" indent="-285750">
              <a:buFont typeface="Arial" panose="020B0604020202020204" pitchFamily="34" charset="0"/>
              <a:buChar char="•"/>
            </a:pPr>
            <a:r>
              <a:rPr lang="tr-TR" i="0" dirty="0">
                <a:effectLst/>
                <a:latin typeface="+mj-lt"/>
              </a:rPr>
              <a:t>https://medium.com/</a:t>
            </a:r>
          </a:p>
          <a:p>
            <a:pPr marL="285750" indent="-285750">
              <a:buFont typeface="Arial" panose="020B0604020202020204" pitchFamily="34" charset="0"/>
              <a:buChar char="•"/>
            </a:pPr>
            <a:endParaRPr lang="tr-TR" dirty="0">
              <a:latin typeface="+mj-lt"/>
            </a:endParaRPr>
          </a:p>
          <a:p>
            <a:pPr marL="285750" indent="-285750">
              <a:buFont typeface="Arial" panose="020B0604020202020204" pitchFamily="34" charset="0"/>
              <a:buChar char="•"/>
            </a:pPr>
            <a:r>
              <a:rPr lang="tr-TR" dirty="0">
                <a:latin typeface="+mj-lt"/>
              </a:rPr>
              <a:t>CS C447 Digital Image Processing, Ain Shams University</a:t>
            </a:r>
          </a:p>
          <a:p>
            <a:pPr marL="285750" indent="-285750">
              <a:buFont typeface="Arial" panose="020B0604020202020204" pitchFamily="34" charset="0"/>
              <a:buChar char="•"/>
            </a:pPr>
            <a:endParaRPr lang="tr-TR" i="0" dirty="0">
              <a:effectLst/>
              <a:latin typeface="+mj-lt"/>
            </a:endParaRPr>
          </a:p>
          <a:p>
            <a:pPr marL="285750" indent="-285750">
              <a:buFont typeface="Arial" panose="020B0604020202020204" pitchFamily="34" charset="0"/>
              <a:buChar char="•"/>
            </a:pPr>
            <a:r>
              <a:rPr lang="en-US" i="0" dirty="0">
                <a:solidFill>
                  <a:srgbClr val="FFFFFF"/>
                </a:solidFill>
                <a:effectLst/>
                <a:latin typeface="OpenSans-Bold"/>
              </a:rPr>
              <a:t>Basics with OpenCV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314880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C49F-3BAE-4A3D-A205-00B1D8D06ECC}"/>
              </a:ext>
            </a:extLst>
          </p:cNvPr>
          <p:cNvSpPr>
            <a:spLocks noGrp="1"/>
          </p:cNvSpPr>
          <p:nvPr>
            <p:ph type="title"/>
          </p:nvPr>
        </p:nvSpPr>
        <p:spPr/>
        <p:txBody>
          <a:bodyPr/>
          <a:lstStyle/>
          <a:p>
            <a:r>
              <a:rPr lang="tr-TR" dirty="0"/>
              <a:t>Görüntü İşleme Nedir ?</a:t>
            </a:r>
          </a:p>
        </p:txBody>
      </p:sp>
      <p:sp>
        <p:nvSpPr>
          <p:cNvPr id="4" name="TextBox 3">
            <a:extLst>
              <a:ext uri="{FF2B5EF4-FFF2-40B4-BE49-F238E27FC236}">
                <a16:creationId xmlns:a16="http://schemas.microsoft.com/office/drawing/2014/main" id="{E669F50F-6C83-4DF5-A580-29528E60DB02}"/>
              </a:ext>
            </a:extLst>
          </p:cNvPr>
          <p:cNvSpPr txBox="1"/>
          <p:nvPr/>
        </p:nvSpPr>
        <p:spPr>
          <a:xfrm>
            <a:off x="677335" y="1754155"/>
            <a:ext cx="5331580" cy="3416320"/>
          </a:xfrm>
          <a:prstGeom prst="rect">
            <a:avLst/>
          </a:prstGeom>
          <a:noFill/>
        </p:spPr>
        <p:txBody>
          <a:bodyPr wrap="square" rtlCol="0">
            <a:spAutoFit/>
          </a:bodyPr>
          <a:lstStyle/>
          <a:p>
            <a:pPr marL="285750" indent="-285750">
              <a:buFont typeface="Arial" panose="020B0604020202020204" pitchFamily="34" charset="0"/>
              <a:buChar char="•"/>
            </a:pPr>
            <a:r>
              <a:rPr lang="tr-TR" dirty="0">
                <a:latin typeface="Merriweather"/>
              </a:rPr>
              <a:t>G</a:t>
            </a:r>
            <a:r>
              <a:rPr lang="tr-TR" b="0" i="0" dirty="0">
                <a:effectLst/>
                <a:latin typeface="Merriweather"/>
              </a:rPr>
              <a:t>örüntüyü dijital hale dönüştürme ve bu görüntü üzerinde istenilen sonucu elde etmek için üzerinde türlü yazılımsal oynamalar yapma işlemler bütünüdür. </a:t>
            </a:r>
          </a:p>
          <a:p>
            <a:pPr marL="285750" indent="-285750">
              <a:buFont typeface="Arial" panose="020B0604020202020204" pitchFamily="34" charset="0"/>
              <a:buChar char="•"/>
            </a:pPr>
            <a:endParaRPr lang="tr-TR" b="0" i="0" dirty="0">
              <a:effectLst/>
              <a:latin typeface="Merriweather"/>
            </a:endParaRPr>
          </a:p>
          <a:p>
            <a:pPr marL="285750" indent="-285750">
              <a:buFont typeface="Arial" panose="020B0604020202020204" pitchFamily="34" charset="0"/>
              <a:buChar char="•"/>
            </a:pPr>
            <a:r>
              <a:rPr lang="tr-TR" b="0" i="0" dirty="0">
                <a:effectLst/>
                <a:latin typeface="Oxygen"/>
              </a:rPr>
              <a:t>Görüntü işleme, kaydedilmiş olan, mevcut görüntüleri işlemek, yani mevcut resim ve grafikleri, değiştirmek, yabancılaştırmak ya da iyileştirmek için kullanılır.</a:t>
            </a:r>
          </a:p>
          <a:p>
            <a:pPr marL="285750" indent="-285750">
              <a:buFont typeface="Arial" panose="020B0604020202020204" pitchFamily="34" charset="0"/>
              <a:buChar char="•"/>
            </a:pPr>
            <a:endParaRPr lang="tr-TR" b="0" i="0" dirty="0">
              <a:effectLst/>
              <a:latin typeface="Oxygen"/>
            </a:endParaRPr>
          </a:p>
          <a:p>
            <a:pPr marL="285750" indent="-285750">
              <a:buFont typeface="Arial" panose="020B0604020202020204" pitchFamily="34" charset="0"/>
              <a:buChar char="•"/>
            </a:pPr>
            <a:r>
              <a:rPr lang="tr-TR" dirty="0">
                <a:latin typeface="Oxygen"/>
              </a:rPr>
              <a:t>Görüntü sinyali pek çok durumda gürültüden etkilenebilir</a:t>
            </a:r>
          </a:p>
        </p:txBody>
      </p:sp>
      <p:pic>
        <p:nvPicPr>
          <p:cNvPr id="6" name="Picture 5">
            <a:extLst>
              <a:ext uri="{FF2B5EF4-FFF2-40B4-BE49-F238E27FC236}">
                <a16:creationId xmlns:a16="http://schemas.microsoft.com/office/drawing/2014/main" id="{11AEE688-EAF2-460A-B066-6073F69AD611}"/>
              </a:ext>
            </a:extLst>
          </p:cNvPr>
          <p:cNvPicPr>
            <a:picLocks noChangeAspect="1"/>
          </p:cNvPicPr>
          <p:nvPr/>
        </p:nvPicPr>
        <p:blipFill>
          <a:blip r:embed="rId2"/>
          <a:stretch>
            <a:fillRect/>
          </a:stretch>
        </p:blipFill>
        <p:spPr>
          <a:xfrm>
            <a:off x="6183087" y="1239361"/>
            <a:ext cx="4722751" cy="2189639"/>
          </a:xfrm>
          <a:prstGeom prst="rect">
            <a:avLst/>
          </a:prstGeom>
        </p:spPr>
      </p:pic>
      <p:pic>
        <p:nvPicPr>
          <p:cNvPr id="7" name="Picture 6">
            <a:extLst>
              <a:ext uri="{FF2B5EF4-FFF2-40B4-BE49-F238E27FC236}">
                <a16:creationId xmlns:a16="http://schemas.microsoft.com/office/drawing/2014/main" id="{083988B3-9756-4349-84F6-BA6FF375CBE7}"/>
              </a:ext>
            </a:extLst>
          </p:cNvPr>
          <p:cNvPicPr>
            <a:picLocks noChangeAspect="1"/>
          </p:cNvPicPr>
          <p:nvPr/>
        </p:nvPicPr>
        <p:blipFill>
          <a:blip r:embed="rId3"/>
          <a:stretch>
            <a:fillRect/>
          </a:stretch>
        </p:blipFill>
        <p:spPr>
          <a:xfrm>
            <a:off x="6149849" y="3646910"/>
            <a:ext cx="4789226" cy="2520626"/>
          </a:xfrm>
          <a:prstGeom prst="rect">
            <a:avLst/>
          </a:prstGeom>
        </p:spPr>
      </p:pic>
    </p:spTree>
    <p:extLst>
      <p:ext uri="{BB962C8B-B14F-4D97-AF65-F5344CB8AC3E}">
        <p14:creationId xmlns:p14="http://schemas.microsoft.com/office/powerpoint/2010/main" val="27171482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349</TotalTime>
  <Words>1351</Words>
  <Application>Microsoft Office PowerPoint</Application>
  <PresentationFormat>Widescreen</PresentationFormat>
  <Paragraphs>204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Merriweather</vt:lpstr>
      <vt:lpstr>Open Sans</vt:lpstr>
      <vt:lpstr>OpenSans-Bold</vt:lpstr>
      <vt:lpstr>Oxygen</vt:lpstr>
      <vt:lpstr>Trebuchet MS</vt:lpstr>
      <vt:lpstr>Wingdings</vt:lpstr>
      <vt:lpstr>Wingdings 3</vt:lpstr>
      <vt:lpstr>Facet</vt:lpstr>
      <vt:lpstr>PYTHON OPENCV İLE GÖRÜNTÜ İŞLEME</vt:lpstr>
      <vt:lpstr>İçindekiler</vt:lpstr>
      <vt:lpstr>Hoşgeldiniz</vt:lpstr>
      <vt:lpstr>Ben Kimim ?</vt:lpstr>
      <vt:lpstr>Neler Göreceğiz ?</vt:lpstr>
      <vt:lpstr>Neler Göreceğiz ?</vt:lpstr>
      <vt:lpstr>Neler Göreceğiz ?</vt:lpstr>
      <vt:lpstr>Kullanılan Kaynaklar</vt:lpstr>
      <vt:lpstr>Görüntü İşleme Nedir ?</vt:lpstr>
      <vt:lpstr>Düşük Seviye (Low Level) Image Processing</vt:lpstr>
      <vt:lpstr>Orta Seviye (Mid-level) Image Processing</vt:lpstr>
      <vt:lpstr>İleri Seviye (High-Level) Image Processing</vt:lpstr>
      <vt:lpstr>Nerelerde Kullanılır ? </vt:lpstr>
      <vt:lpstr>Nerelerde Kullanılır ? </vt:lpstr>
      <vt:lpstr>Nerelerde Kullanılır ? </vt:lpstr>
      <vt:lpstr>KİMLER KULLANIYOR ?</vt:lpstr>
      <vt:lpstr>Tarihçe </vt:lpstr>
      <vt:lpstr>Tarihçe </vt:lpstr>
      <vt:lpstr>Görüntü İşleme Nasıl Yapılır</vt:lpstr>
      <vt:lpstr>Görüntü İşleme Nasıl Yapılır</vt:lpstr>
      <vt:lpstr>OpenCV Nedir ?</vt:lpstr>
      <vt:lpstr>OpenCV Dokümantasyon</vt:lpstr>
      <vt:lpstr>Kurulması Gerekenler</vt:lpstr>
      <vt:lpstr>Sonraki Derse Gelmeden: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OPENCV İLE GÖRÜNTÜ İŞLEME</dc:title>
  <dc:creator>evren çetinkaya</dc:creator>
  <cp:lastModifiedBy>evren çetinkaya</cp:lastModifiedBy>
  <cp:revision>33</cp:revision>
  <dcterms:created xsi:type="dcterms:W3CDTF">2020-10-20T08:39:00Z</dcterms:created>
  <dcterms:modified xsi:type="dcterms:W3CDTF">2020-11-03T14:41:56Z</dcterms:modified>
</cp:coreProperties>
</file>